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00" r:id="rId2"/>
    <p:sldId id="263" r:id="rId3"/>
    <p:sldId id="264" r:id="rId4"/>
    <p:sldId id="299" r:id="rId5"/>
    <p:sldId id="265" r:id="rId6"/>
    <p:sldId id="298" r:id="rId7"/>
    <p:sldId id="266" r:id="rId8"/>
    <p:sldId id="301" r:id="rId9"/>
    <p:sldId id="267" r:id="rId10"/>
    <p:sldId id="268" r:id="rId11"/>
    <p:sldId id="312" r:id="rId12"/>
    <p:sldId id="289" r:id="rId13"/>
    <p:sldId id="269" r:id="rId14"/>
    <p:sldId id="302" r:id="rId15"/>
    <p:sldId id="270" r:id="rId16"/>
    <p:sldId id="290" r:id="rId17"/>
    <p:sldId id="291" r:id="rId18"/>
    <p:sldId id="271" r:id="rId19"/>
    <p:sldId id="313" r:id="rId20"/>
    <p:sldId id="272" r:id="rId21"/>
    <p:sldId id="303" r:id="rId22"/>
    <p:sldId id="273" r:id="rId23"/>
    <p:sldId id="304" r:id="rId24"/>
    <p:sldId id="305" r:id="rId25"/>
    <p:sldId id="306" r:id="rId26"/>
    <p:sldId id="308" r:id="rId27"/>
    <p:sldId id="307" r:id="rId28"/>
    <p:sldId id="274" r:id="rId29"/>
    <p:sldId id="275" r:id="rId30"/>
    <p:sldId id="276" r:id="rId31"/>
    <p:sldId id="277" r:id="rId32"/>
    <p:sldId id="278" r:id="rId33"/>
    <p:sldId id="292" r:id="rId34"/>
    <p:sldId id="279" r:id="rId35"/>
    <p:sldId id="280" r:id="rId36"/>
    <p:sldId id="281" r:id="rId37"/>
    <p:sldId id="282" r:id="rId38"/>
    <p:sldId id="283" r:id="rId39"/>
    <p:sldId id="284" r:id="rId40"/>
    <p:sldId id="285" r:id="rId41"/>
    <p:sldId id="309" r:id="rId42"/>
    <p:sldId id="293" r:id="rId43"/>
    <p:sldId id="310" r:id="rId44"/>
    <p:sldId id="286" r:id="rId45"/>
    <p:sldId id="311" r:id="rId46"/>
    <p:sldId id="314" r:id="rId47"/>
    <p:sldId id="25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7066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987091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2050431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1266257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787563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2533764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559158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288180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83252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8978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6410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180923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95972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261503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268552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71942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09AA63-85BD-40E7-9730-53231E698464}" type="datetimeFigureOut">
              <a:rPr lang="en-IN" smtClean="0"/>
              <a:pPr/>
              <a:t>08-04-2022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3808146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309AA63-85BD-40E7-9730-53231E698464}" type="datetimeFigureOut">
              <a:rPr lang="en-IN" smtClean="0"/>
              <a:pPr/>
              <a:t>08-04-2022</a:t>
            </a:fld>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4F96590-F709-4CC9-B614-A560E4672C21}" type="slidenum">
              <a:rPr lang="en-IN" smtClean="0"/>
              <a:pPr/>
              <a:t>‹#›</a:t>
            </a:fld>
            <a:endParaRPr lang="en-IN"/>
          </a:p>
        </p:txBody>
      </p:sp>
    </p:spTree>
    <p:extLst>
      <p:ext uri="{BB962C8B-B14F-4D97-AF65-F5344CB8AC3E}">
        <p14:creationId xmlns:p14="http://schemas.microsoft.com/office/powerpoint/2010/main" xmlns="" val="269537067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F15A9DA1-2AA9-4974-A20E-6EC42CF52C6E}"/>
              </a:ext>
            </a:extLst>
          </p:cNvPr>
          <p:cNvSpPr>
            <a:spLocks noGrp="1"/>
          </p:cNvSpPr>
          <p:nvPr>
            <p:ph idx="1"/>
          </p:nvPr>
        </p:nvSpPr>
        <p:spPr>
          <a:xfrm>
            <a:off x="1520147" y="2219418"/>
            <a:ext cx="8947150" cy="1304308"/>
          </a:xfrm>
        </p:spPr>
        <p:txBody>
          <a:bodyPr anchor="b">
            <a:normAutofit/>
          </a:bodyPr>
          <a:lstStyle/>
          <a:p>
            <a:pPr marL="0" indent="0">
              <a:buNone/>
            </a:pPr>
            <a:r>
              <a:rPr lang="en-IN" sz="5200" dirty="0">
                <a:solidFill>
                  <a:srgbClr val="FFC000"/>
                </a:solidFill>
                <a:latin typeface="Algerian" panose="04020705040A02060702" pitchFamily="82" charset="0"/>
              </a:rPr>
              <a:t>     NON-CARIOUS LESIONS</a:t>
            </a:r>
          </a:p>
        </p:txBody>
      </p:sp>
    </p:spTree>
    <p:extLst>
      <p:ext uri="{BB962C8B-B14F-4D97-AF65-F5344CB8AC3E}">
        <p14:creationId xmlns:p14="http://schemas.microsoft.com/office/powerpoint/2010/main" xmlns="" val="415036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1242DF1-DB3E-49F3-8C8C-D571868CD9A8}"/>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lgn="l">
              <a:buNone/>
            </a:pPr>
            <a:r>
              <a:rPr lang="en-IN" sz="2400" b="1" u="sng" dirty="0">
                <a:solidFill>
                  <a:schemeClr val="accent1">
                    <a:lumMod val="40000"/>
                    <a:lumOff val="60000"/>
                  </a:schemeClr>
                </a:solidFill>
              </a:rPr>
              <a:t>Definition:</a:t>
            </a:r>
            <a:r>
              <a:rPr lang="en-IN" sz="2400" b="1" dirty="0">
                <a:solidFill>
                  <a:schemeClr val="accent1">
                    <a:lumMod val="40000"/>
                    <a:lumOff val="60000"/>
                  </a:schemeClr>
                </a:solidFill>
              </a:rPr>
              <a:t> </a:t>
            </a:r>
          </a:p>
          <a:p>
            <a:pPr marL="0" indent="0" algn="l">
              <a:buNone/>
            </a:pPr>
            <a:r>
              <a:rPr lang="en-US" sz="2200" dirty="0">
                <a:latin typeface="Giovanni-Book"/>
              </a:rPr>
              <a:t>A</a:t>
            </a:r>
            <a:r>
              <a:rPr lang="en-US" sz="2200" b="0" i="0" u="none" strike="noStrike" baseline="0">
                <a:latin typeface="Giovanni-Book"/>
              </a:rPr>
              <a:t>bnormal </a:t>
            </a:r>
            <a:r>
              <a:rPr lang="en-US" sz="2200" b="0" i="0" u="none" strike="noStrike" baseline="0" dirty="0">
                <a:latin typeface="Giovanni-Book"/>
              </a:rPr>
              <a:t>tooth surface loss resulting from direct forces of friction between teeth and external objects or from frictional forces between contacting teeth components in the presence of an abrasive medium.</a:t>
            </a:r>
          </a:p>
          <a:p>
            <a:pPr marL="0" indent="0" algn="l">
              <a:buNone/>
            </a:pPr>
            <a:endParaRPr lang="en-US" sz="2200" dirty="0">
              <a:solidFill>
                <a:schemeClr val="accent1">
                  <a:lumMod val="40000"/>
                  <a:lumOff val="60000"/>
                </a:schemeClr>
              </a:solidFill>
              <a:latin typeface="Giovanni-Book"/>
            </a:endParaRPr>
          </a:p>
          <a:p>
            <a:pPr marL="0" indent="0" algn="l">
              <a:buNone/>
            </a:pPr>
            <a:endParaRPr lang="en-US" sz="2800" b="1" u="sng" dirty="0">
              <a:solidFill>
                <a:schemeClr val="accent1">
                  <a:lumMod val="40000"/>
                  <a:lumOff val="60000"/>
                </a:schemeClr>
              </a:solidFill>
              <a:latin typeface="Giovanni-Book"/>
            </a:endParaRPr>
          </a:p>
        </p:txBody>
      </p:sp>
      <p:sp>
        <p:nvSpPr>
          <p:cNvPr id="4" name="Rectangle: Rounded Corners 3">
            <a:extLst>
              <a:ext uri="{FF2B5EF4-FFF2-40B4-BE49-F238E27FC236}">
                <a16:creationId xmlns:a16="http://schemas.microsoft.com/office/drawing/2014/main" xmlns="" id="{AFF0C248-9C33-4BD9-99A6-AA9A8E18B9DA}"/>
              </a:ext>
            </a:extLst>
          </p:cNvPr>
          <p:cNvSpPr/>
          <p:nvPr/>
        </p:nvSpPr>
        <p:spPr>
          <a:xfrm>
            <a:off x="4554245" y="275208"/>
            <a:ext cx="2654424" cy="4616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ABRASION</a:t>
            </a:r>
          </a:p>
        </p:txBody>
      </p:sp>
      <p:pic>
        <p:nvPicPr>
          <p:cNvPr id="6" name="Picture 5">
            <a:extLst>
              <a:ext uri="{FF2B5EF4-FFF2-40B4-BE49-F238E27FC236}">
                <a16:creationId xmlns:a16="http://schemas.microsoft.com/office/drawing/2014/main" xmlns="" id="{2E5FCEB8-C722-4A5D-ACDB-E46D1C562C9D}"/>
              </a:ext>
            </a:extLst>
          </p:cNvPr>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5043257" y="3226292"/>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220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FCBB727-45BB-44F2-B4D7-67D207E2B7D2}"/>
              </a:ext>
            </a:extLst>
          </p:cNvPr>
          <p:cNvSpPr>
            <a:spLocks noGrp="1"/>
          </p:cNvSpPr>
          <p:nvPr>
            <p:ph idx="1"/>
          </p:nvPr>
        </p:nvSpPr>
        <p:spPr>
          <a:xfrm>
            <a:off x="0" y="0"/>
            <a:ext cx="12192000" cy="6858000"/>
          </a:xfrm>
        </p:spPr>
        <p:txBody>
          <a:bodyPr/>
          <a:lstStyle/>
          <a:p>
            <a:pPr marL="0" indent="0" algn="l">
              <a:buNone/>
            </a:pPr>
            <a:endParaRPr lang="en-US" sz="2400" b="1" u="sng" dirty="0">
              <a:solidFill>
                <a:schemeClr val="accent1">
                  <a:lumMod val="40000"/>
                  <a:lumOff val="60000"/>
                </a:schemeClr>
              </a:solidFill>
              <a:latin typeface="Giovanni-Book"/>
            </a:endParaRPr>
          </a:p>
          <a:p>
            <a:pPr marL="0" indent="0" algn="l">
              <a:buNone/>
            </a:pPr>
            <a:endParaRPr lang="en-US" sz="2400" b="1" u="sng" dirty="0">
              <a:solidFill>
                <a:schemeClr val="accent1">
                  <a:lumMod val="40000"/>
                  <a:lumOff val="60000"/>
                </a:schemeClr>
              </a:solidFill>
              <a:latin typeface="Giovanni-Book"/>
            </a:endParaRPr>
          </a:p>
          <a:p>
            <a:pPr marL="0" indent="0" algn="l">
              <a:buNone/>
            </a:pPr>
            <a:r>
              <a:rPr lang="en-US" sz="2400" b="1" u="sng" dirty="0">
                <a:solidFill>
                  <a:schemeClr val="accent1">
                    <a:lumMod val="40000"/>
                    <a:lumOff val="60000"/>
                  </a:schemeClr>
                </a:solidFill>
                <a:latin typeface="Giovanni-Book"/>
              </a:rPr>
              <a:t>Etiology: </a:t>
            </a:r>
          </a:p>
          <a:p>
            <a:pPr algn="l">
              <a:buFontTx/>
              <a:buChar char="-"/>
            </a:pPr>
            <a:r>
              <a:rPr lang="en-US" sz="2400" b="0" i="0" u="none" strike="noStrike" baseline="0" dirty="0">
                <a:latin typeface="Giovanni-Book"/>
              </a:rPr>
              <a:t>Improper brushing habit: </a:t>
            </a:r>
          </a:p>
          <a:p>
            <a:pPr marL="0" indent="0" algn="l">
              <a:buNone/>
            </a:pPr>
            <a:r>
              <a:rPr lang="en-IN" sz="2400" b="0" i="0" u="none" strike="noStrike" baseline="0" dirty="0">
                <a:latin typeface="Giovanni-Book"/>
              </a:rPr>
              <a:t>Brushing technique – Horizontal, </a:t>
            </a:r>
          </a:p>
          <a:p>
            <a:pPr marL="0" indent="0" algn="l">
              <a:buNone/>
            </a:pPr>
            <a:r>
              <a:rPr lang="en-IN" sz="2400" dirty="0">
                <a:latin typeface="Giovanni-Book"/>
              </a:rPr>
              <a:t>Brushing force</a:t>
            </a:r>
          </a:p>
          <a:p>
            <a:pPr marL="0" indent="0" algn="l">
              <a:buNone/>
            </a:pPr>
            <a:r>
              <a:rPr lang="en-IN" sz="2400" b="0" i="0" u="none" strike="noStrike" baseline="0" dirty="0">
                <a:latin typeface="Giovanni-Book"/>
              </a:rPr>
              <a:t>Bristle stiffness </a:t>
            </a:r>
          </a:p>
          <a:p>
            <a:pPr marL="0" indent="0" algn="l">
              <a:buNone/>
            </a:pPr>
            <a:r>
              <a:rPr lang="en-IN" sz="2400" b="0" i="0" u="none" strike="noStrike" baseline="0" dirty="0">
                <a:latin typeface="Giovanni-Book"/>
              </a:rPr>
              <a:t>silica abrasive, </a:t>
            </a:r>
          </a:p>
          <a:p>
            <a:pPr marL="0" indent="0" algn="l">
              <a:buNone/>
            </a:pPr>
            <a:r>
              <a:rPr lang="en-IN" sz="2400" b="0" i="0" u="none" strike="noStrike" baseline="0" dirty="0">
                <a:latin typeface="Giovanni-Book"/>
              </a:rPr>
              <a:t>high percentage of abrasives in dentifrice</a:t>
            </a:r>
            <a:r>
              <a:rPr lang="en-IN" sz="2000" b="0" i="0" u="none" strike="noStrike" baseline="0" dirty="0">
                <a:latin typeface="Giovanni-Book"/>
              </a:rPr>
              <a:t>.</a:t>
            </a:r>
          </a:p>
        </p:txBody>
      </p:sp>
    </p:spTree>
    <p:extLst>
      <p:ext uri="{BB962C8B-B14F-4D97-AF65-F5344CB8AC3E}">
        <p14:creationId xmlns:p14="http://schemas.microsoft.com/office/powerpoint/2010/main" xmlns="" val="3001145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D18E200-9AC8-4FC9-97C0-30C7057B87C7}"/>
              </a:ext>
            </a:extLst>
          </p:cNvPr>
          <p:cNvSpPr>
            <a:spLocks noGrp="1"/>
          </p:cNvSpPr>
          <p:nvPr>
            <p:ph idx="1"/>
          </p:nvPr>
        </p:nvSpPr>
        <p:spPr>
          <a:xfrm>
            <a:off x="0" y="0"/>
            <a:ext cx="12192000" cy="6858000"/>
          </a:xfrm>
        </p:spPr>
        <p:txBody>
          <a:bodyPr/>
          <a:lstStyle/>
          <a:p>
            <a:pPr algn="l">
              <a:buFontTx/>
              <a:buChar char="-"/>
            </a:pPr>
            <a:endParaRPr lang="en-US" sz="2000" b="0" i="0" u="none" strike="noStrike" baseline="0" dirty="0">
              <a:latin typeface="Giovanni-Book"/>
            </a:endParaRPr>
          </a:p>
          <a:p>
            <a:pPr algn="l">
              <a:buFontTx/>
              <a:buChar char="-"/>
            </a:pPr>
            <a:endParaRPr lang="en-US" dirty="0">
              <a:latin typeface="Giovanni-Book"/>
            </a:endParaRPr>
          </a:p>
          <a:p>
            <a:pPr algn="l">
              <a:buFontTx/>
              <a:buChar char="-"/>
            </a:pPr>
            <a:r>
              <a:rPr lang="en-US" sz="2400" b="0" i="0" u="none" strike="noStrike" baseline="0" dirty="0">
                <a:latin typeface="Giovanni-Book"/>
              </a:rPr>
              <a:t>Habitual chewing on hard objects (e.g. paper clips, </a:t>
            </a:r>
            <a:r>
              <a:rPr lang="en-IN" sz="2400" b="0" i="0" u="none" strike="noStrike" baseline="0" dirty="0">
                <a:latin typeface="Giovanni-Book"/>
              </a:rPr>
              <a:t>pens, pencils)</a:t>
            </a:r>
          </a:p>
          <a:p>
            <a:pPr algn="l">
              <a:buFontTx/>
              <a:buChar char="-"/>
            </a:pPr>
            <a:r>
              <a:rPr lang="en-IN" sz="2400" dirty="0">
                <a:latin typeface="Giovanni-Book"/>
              </a:rPr>
              <a:t>Pipe smoking – depression on occluding surfaces of latero-anterior portion.</a:t>
            </a:r>
          </a:p>
          <a:p>
            <a:pPr algn="l">
              <a:buFontTx/>
              <a:buChar char="-"/>
            </a:pPr>
            <a:r>
              <a:rPr lang="en-IN" sz="2400" b="0" i="0" u="none" strike="noStrike" baseline="0" dirty="0">
                <a:latin typeface="Giovanni-Book"/>
              </a:rPr>
              <a:t>Iatrogenic – dentures with porcelain teeth – opposing natural teeth.</a:t>
            </a:r>
          </a:p>
          <a:p>
            <a:pPr algn="l">
              <a:buFontTx/>
              <a:buChar char="-"/>
            </a:pPr>
            <a:r>
              <a:rPr lang="en-IN" sz="2400" dirty="0">
                <a:latin typeface="Giovanni-Book"/>
              </a:rPr>
              <a:t>Pica syndrome – chewing clay/mud.</a:t>
            </a:r>
            <a:endParaRPr lang="en-IN" sz="2400" b="0" i="0" u="none" strike="noStrike" baseline="0" dirty="0">
              <a:latin typeface="Giovanni-Book"/>
            </a:endParaRPr>
          </a:p>
        </p:txBody>
      </p:sp>
      <p:pic>
        <p:nvPicPr>
          <p:cNvPr id="5" name="Picture 4">
            <a:extLst>
              <a:ext uri="{FF2B5EF4-FFF2-40B4-BE49-F238E27FC236}">
                <a16:creationId xmlns:a16="http://schemas.microsoft.com/office/drawing/2014/main" xmlns="" id="{9FB4E1F4-4B43-4836-B045-7A07A03EE6F7}"/>
              </a:ext>
            </a:extLst>
          </p:cNvPr>
          <p:cNvPicPr>
            <a:picLocks noChangeAspect="1"/>
          </p:cNvPicPr>
          <p:nvPr/>
        </p:nvPicPr>
        <p:blipFill>
          <a:blip r:embed="rId2"/>
          <a:stretch>
            <a:fillRect/>
          </a:stretch>
        </p:blipFill>
        <p:spPr>
          <a:xfrm>
            <a:off x="7242719" y="2657299"/>
            <a:ext cx="2962141" cy="2324637"/>
          </a:xfrm>
          <a:prstGeom prst="rect">
            <a:avLst/>
          </a:prstGeom>
        </p:spPr>
      </p:pic>
    </p:spTree>
    <p:extLst>
      <p:ext uri="{BB962C8B-B14F-4D97-AF65-F5344CB8AC3E}">
        <p14:creationId xmlns:p14="http://schemas.microsoft.com/office/powerpoint/2010/main" xmlns="" val="3834223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AC655D1-2EBC-4964-A71B-F83F326EDFA6}"/>
              </a:ext>
            </a:extLst>
          </p:cNvPr>
          <p:cNvSpPr>
            <a:spLocks noGrp="1"/>
          </p:cNvSpPr>
          <p:nvPr>
            <p:ph idx="1"/>
          </p:nvPr>
        </p:nvSpPr>
        <p:spPr>
          <a:xfrm>
            <a:off x="0" y="0"/>
            <a:ext cx="12192000" cy="6858000"/>
          </a:xfrm>
        </p:spPr>
        <p:txBody>
          <a:bodyPr>
            <a:normAutofit/>
          </a:bodyPr>
          <a:lstStyle/>
          <a:p>
            <a:pPr marL="0" indent="0">
              <a:buNone/>
            </a:pPr>
            <a:endParaRPr lang="en-IN" dirty="0"/>
          </a:p>
          <a:p>
            <a:pPr marL="0" indent="0" algn="just">
              <a:buNone/>
            </a:pPr>
            <a:endParaRPr lang="en-US" altLang="en-US" sz="2400" b="1" u="sng" dirty="0">
              <a:solidFill>
                <a:schemeClr val="accent1">
                  <a:lumMod val="40000"/>
                  <a:lumOff val="60000"/>
                </a:schemeClr>
              </a:solidFill>
              <a:latin typeface="Giovanni-Book"/>
            </a:endParaRPr>
          </a:p>
          <a:p>
            <a:pPr marL="0" indent="0" algn="just">
              <a:buNone/>
            </a:pPr>
            <a:r>
              <a:rPr lang="en-US" altLang="en-US" sz="2800" b="1" u="sng" dirty="0">
                <a:solidFill>
                  <a:schemeClr val="accent1">
                    <a:lumMod val="40000"/>
                    <a:lumOff val="60000"/>
                  </a:schemeClr>
                </a:solidFill>
                <a:latin typeface="Giovanni-Book"/>
              </a:rPr>
              <a:t>Clinical signs and symptoms :</a:t>
            </a:r>
          </a:p>
          <a:p>
            <a:pPr algn="just">
              <a:buFont typeface="Wingdings" panose="05000000000000000000" pitchFamily="2" charset="2"/>
              <a:buChar char="ü"/>
            </a:pPr>
            <a:r>
              <a:rPr lang="en-US" altLang="en-US" sz="2400" dirty="0">
                <a:latin typeface="Book Antiqua" panose="02040602050305030304" pitchFamily="18" charset="0"/>
              </a:rPr>
              <a:t>Lesions may be linear in outline</a:t>
            </a:r>
          </a:p>
          <a:p>
            <a:pPr algn="just">
              <a:buFont typeface="Wingdings" panose="05000000000000000000" pitchFamily="2" charset="2"/>
              <a:buChar char="ü"/>
            </a:pPr>
            <a:r>
              <a:rPr lang="en-US" altLang="en-US" sz="2400" dirty="0">
                <a:latin typeface="Book Antiqua" panose="02040602050305030304" pitchFamily="18" charset="0"/>
              </a:rPr>
              <a:t>Extremely smooth surface </a:t>
            </a:r>
          </a:p>
          <a:p>
            <a:pPr algn="just">
              <a:buFont typeface="Wingdings" panose="05000000000000000000" pitchFamily="2" charset="2"/>
              <a:buChar char="ü"/>
            </a:pPr>
            <a:r>
              <a:rPr lang="en-US" altLang="en-US" sz="2400" dirty="0">
                <a:latin typeface="Book Antiqua" panose="02040602050305030304" pitchFamily="18" charset="0"/>
              </a:rPr>
              <a:t>Peripheries of the lesion - angularly demarcated from the adjacent tooth surface</a:t>
            </a:r>
          </a:p>
          <a:p>
            <a:pPr algn="just">
              <a:buFontTx/>
              <a:buNone/>
            </a:pPr>
            <a:r>
              <a:rPr lang="en-US" altLang="en-US" sz="2400" dirty="0">
                <a:latin typeface="Book Antiqua" panose="02040602050305030304" pitchFamily="18" charset="0"/>
              </a:rPr>
              <a:t>Probing or stimulating the lesion </a:t>
            </a:r>
            <a:r>
              <a:rPr lang="en-US" altLang="en-US" sz="2400" dirty="0">
                <a:latin typeface="Book Antiqua" panose="02040602050305030304" pitchFamily="18" charset="0"/>
                <a:sym typeface="Wingdings" panose="05000000000000000000" pitchFamily="2" charset="2"/>
              </a:rPr>
              <a:t></a:t>
            </a:r>
            <a:r>
              <a:rPr lang="en-US" altLang="en-US" sz="2400" dirty="0">
                <a:latin typeface="Book Antiqua" panose="02040602050305030304" pitchFamily="18" charset="0"/>
              </a:rPr>
              <a:t>elicit pain</a:t>
            </a:r>
          </a:p>
          <a:p>
            <a:pPr algn="just">
              <a:buFontTx/>
              <a:buNone/>
            </a:pPr>
            <a:endParaRPr lang="en-US" altLang="en-US" sz="2000" dirty="0">
              <a:latin typeface="Book Antiqua" panose="02040602050305030304" pitchFamily="18" charset="0"/>
            </a:endParaRPr>
          </a:p>
          <a:p>
            <a:pPr fontAlgn="auto">
              <a:lnSpc>
                <a:spcPct val="150000"/>
              </a:lnSpc>
              <a:spcBef>
                <a:spcPts val="0"/>
              </a:spcBef>
              <a:spcAft>
                <a:spcPts val="0"/>
              </a:spcAft>
              <a:buFont typeface="Wingdings" panose="05000000000000000000" pitchFamily="2" charset="2"/>
              <a:buChar char="§"/>
              <a:defRPr/>
            </a:pPr>
            <a:endParaRPr lang="en-US" sz="2000" dirty="0">
              <a:latin typeface="Book Antiqua" pitchFamily="18" charset="0"/>
            </a:endParaRPr>
          </a:p>
          <a:p>
            <a:pPr fontAlgn="auto">
              <a:lnSpc>
                <a:spcPct val="150000"/>
              </a:lnSpc>
              <a:spcBef>
                <a:spcPts val="0"/>
              </a:spcBef>
              <a:spcAft>
                <a:spcPts val="0"/>
              </a:spcAft>
              <a:buFont typeface="Wingdings" panose="05000000000000000000" pitchFamily="2" charset="2"/>
              <a:buChar char="§"/>
              <a:defRPr/>
            </a:pPr>
            <a:endParaRPr lang="en-US" sz="2000" dirty="0">
              <a:latin typeface="Book Antiqua" pitchFamily="18" charset="0"/>
            </a:endParaRPr>
          </a:p>
          <a:p>
            <a:pPr marL="0" indent="0">
              <a:buNone/>
            </a:pPr>
            <a:endParaRPr lang="en-IN" dirty="0"/>
          </a:p>
        </p:txBody>
      </p:sp>
      <p:pic>
        <p:nvPicPr>
          <p:cNvPr id="5" name="Picture 3">
            <a:extLst>
              <a:ext uri="{FF2B5EF4-FFF2-40B4-BE49-F238E27FC236}">
                <a16:creationId xmlns:a16="http://schemas.microsoft.com/office/drawing/2014/main" xmlns="" id="{F6006B5E-F1E5-4C51-8398-3EF84F031D5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5999" y="3737499"/>
            <a:ext cx="3891379" cy="1961965"/>
          </a:xfrm>
          <a:prstGeom prst="rect">
            <a:avLst/>
          </a:prstGeom>
          <a:noFill/>
          <a:ln w="9525">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8638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7B4D6E3-45A5-4D23-93F3-3E53594717CB}"/>
              </a:ext>
            </a:extLst>
          </p:cNvPr>
          <p:cNvSpPr>
            <a:spLocks noGrp="1"/>
          </p:cNvSpPr>
          <p:nvPr>
            <p:ph idx="1"/>
          </p:nvPr>
        </p:nvSpPr>
        <p:spPr>
          <a:xfrm>
            <a:off x="0" y="0"/>
            <a:ext cx="12192000" cy="6858000"/>
          </a:xfrm>
        </p:spPr>
        <p:txBody>
          <a:bodyPr/>
          <a:lstStyle/>
          <a:p>
            <a:pPr marL="0" indent="0" fontAlgn="auto">
              <a:spcBef>
                <a:spcPts val="0"/>
              </a:spcBef>
              <a:spcAft>
                <a:spcPts val="0"/>
              </a:spcAft>
              <a:buNone/>
              <a:defRPr/>
            </a:pPr>
            <a:endParaRPr lang="en-US" sz="2400" b="1" u="sng" dirty="0">
              <a:solidFill>
                <a:schemeClr val="accent1">
                  <a:lumMod val="40000"/>
                  <a:lumOff val="60000"/>
                </a:schemeClr>
              </a:solidFill>
              <a:latin typeface="Giovanni-Book"/>
            </a:endParaRPr>
          </a:p>
          <a:p>
            <a:pPr marL="0" indent="0" fontAlgn="auto">
              <a:spcBef>
                <a:spcPts val="0"/>
              </a:spcBef>
              <a:spcAft>
                <a:spcPts val="0"/>
              </a:spcAft>
              <a:buNone/>
              <a:defRPr/>
            </a:pPr>
            <a:endParaRPr lang="en-US" sz="2400" b="1" u="sng" dirty="0">
              <a:solidFill>
                <a:schemeClr val="accent1">
                  <a:lumMod val="40000"/>
                  <a:lumOff val="60000"/>
                </a:schemeClr>
              </a:solidFill>
              <a:latin typeface="Giovanni-Book"/>
            </a:endParaRPr>
          </a:p>
          <a:p>
            <a:pPr marL="0" indent="0" fontAlgn="auto">
              <a:spcBef>
                <a:spcPts val="0"/>
              </a:spcBef>
              <a:spcAft>
                <a:spcPts val="0"/>
              </a:spcAft>
              <a:buNone/>
              <a:defRPr/>
            </a:pPr>
            <a:r>
              <a:rPr lang="en-US" sz="2800" b="1" u="sng" dirty="0">
                <a:solidFill>
                  <a:schemeClr val="accent1">
                    <a:lumMod val="40000"/>
                    <a:lumOff val="60000"/>
                  </a:schemeClr>
                </a:solidFill>
                <a:latin typeface="Giovanni-Book"/>
              </a:rPr>
              <a:t>Treatment modalities for abrasion:</a:t>
            </a:r>
            <a:endParaRPr lang="en-US" sz="2800" dirty="0">
              <a:latin typeface="Book Antiqua" pitchFamily="18" charset="0"/>
            </a:endParaRPr>
          </a:p>
          <a:p>
            <a:pPr fontAlgn="auto">
              <a:lnSpc>
                <a:spcPct val="150000"/>
              </a:lnSpc>
              <a:spcBef>
                <a:spcPts val="0"/>
              </a:spcBef>
              <a:spcAft>
                <a:spcPts val="0"/>
              </a:spcAft>
              <a:buFont typeface="Wingdings" panose="05000000000000000000" pitchFamily="2" charset="2"/>
              <a:buChar char="§"/>
              <a:defRPr/>
            </a:pPr>
            <a:r>
              <a:rPr lang="en-US" sz="2400" dirty="0">
                <a:latin typeface="Book Antiqua" pitchFamily="18" charset="0"/>
              </a:rPr>
              <a:t>Diagnose the cause </a:t>
            </a:r>
            <a:r>
              <a:rPr lang="en-US" sz="2400" dirty="0">
                <a:latin typeface="Book Antiqua" pitchFamily="18" charset="0"/>
                <a:sym typeface="Wingdings" pitchFamily="2" charset="2"/>
              </a:rPr>
              <a:t> </a:t>
            </a:r>
            <a:r>
              <a:rPr lang="en-US" sz="2400" dirty="0">
                <a:latin typeface="Book Antiqua" pitchFamily="18" charset="0"/>
              </a:rPr>
              <a:t>eliminate the etiological factor.</a:t>
            </a:r>
          </a:p>
          <a:p>
            <a:pPr fontAlgn="auto">
              <a:lnSpc>
                <a:spcPct val="150000"/>
              </a:lnSpc>
              <a:spcBef>
                <a:spcPts val="0"/>
              </a:spcBef>
              <a:spcAft>
                <a:spcPts val="0"/>
              </a:spcAft>
              <a:buFont typeface="Wingdings" panose="05000000000000000000" pitchFamily="2" charset="2"/>
              <a:buChar char="§"/>
              <a:defRPr/>
            </a:pPr>
            <a:r>
              <a:rPr lang="en-US" sz="2400" dirty="0">
                <a:latin typeface="Book Antiqua" pitchFamily="18" charset="0"/>
              </a:rPr>
              <a:t>Prevent the patient  from practicing causative habits. </a:t>
            </a:r>
          </a:p>
          <a:p>
            <a:pPr fontAlgn="auto">
              <a:lnSpc>
                <a:spcPct val="150000"/>
              </a:lnSpc>
              <a:spcBef>
                <a:spcPts val="0"/>
              </a:spcBef>
              <a:spcAft>
                <a:spcPts val="0"/>
              </a:spcAft>
              <a:buFont typeface="Wingdings" panose="05000000000000000000" pitchFamily="2" charset="2"/>
              <a:buChar char="§"/>
              <a:defRPr/>
            </a:pPr>
            <a:r>
              <a:rPr lang="en-US" sz="2400" dirty="0">
                <a:latin typeface="Book Antiqua" pitchFamily="18" charset="0"/>
              </a:rPr>
              <a:t>Desensitization of the hypersensitive</a:t>
            </a:r>
            <a:r>
              <a:rPr lang="en-US" sz="2400" dirty="0"/>
              <a:t> </a:t>
            </a:r>
            <a:r>
              <a:rPr lang="en-US" sz="2400" dirty="0">
                <a:latin typeface="Book Antiqua" pitchFamily="18" charset="0"/>
                <a:sym typeface="Wingdings" pitchFamily="2" charset="2"/>
              </a:rPr>
              <a:t></a:t>
            </a:r>
            <a:r>
              <a:rPr lang="en-US" sz="2400" dirty="0">
                <a:latin typeface="Book Antiqua" pitchFamily="18" charset="0"/>
              </a:rPr>
              <a:t> fluoride solution application (8- 30% sodium or stannous fluorides for 4- 8 minutes).</a:t>
            </a:r>
          </a:p>
          <a:p>
            <a:pPr>
              <a:lnSpc>
                <a:spcPct val="150000"/>
              </a:lnSpc>
              <a:buFont typeface="Wingdings" panose="05000000000000000000" pitchFamily="2" charset="2"/>
              <a:buChar char="§"/>
            </a:pPr>
            <a:r>
              <a:rPr lang="en-US" altLang="en-US" sz="2400" dirty="0">
                <a:latin typeface="Book Antiqua" panose="02040602050305030304" pitchFamily="18" charset="0"/>
              </a:rPr>
              <a:t>Restorative treatment - 0.5mm in dentin − do not require any restoration. </a:t>
            </a:r>
          </a:p>
          <a:p>
            <a:pPr>
              <a:lnSpc>
                <a:spcPct val="150000"/>
              </a:lnSpc>
              <a:buFont typeface="Wingdings" panose="05000000000000000000" pitchFamily="2" charset="2"/>
              <a:buChar char="§"/>
            </a:pPr>
            <a:r>
              <a:rPr lang="en-US" altLang="en-US" sz="2400" dirty="0">
                <a:latin typeface="Book Antiqua" panose="02040602050305030304" pitchFamily="18" charset="0"/>
              </a:rPr>
              <a:t>If the lesion is &gt; 0.5mm into dentin (V-shaped), then it should be restored.</a:t>
            </a:r>
          </a:p>
        </p:txBody>
      </p:sp>
    </p:spTree>
    <p:extLst>
      <p:ext uri="{BB962C8B-B14F-4D97-AF65-F5344CB8AC3E}">
        <p14:creationId xmlns:p14="http://schemas.microsoft.com/office/powerpoint/2010/main" xmlns="" val="174273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0301C21-9DD4-44A9-9E74-BF4F6BDD3011}"/>
              </a:ext>
            </a:extLst>
          </p:cNvPr>
          <p:cNvSpPr>
            <a:spLocks noGrp="1"/>
          </p:cNvSpPr>
          <p:nvPr>
            <p:ph idx="1"/>
          </p:nvPr>
        </p:nvSpPr>
        <p:spPr>
          <a:xfrm>
            <a:off x="0" y="0"/>
            <a:ext cx="12192000" cy="6858000"/>
          </a:xfrm>
        </p:spPr>
        <p:txBody>
          <a:bodyPr/>
          <a:lstStyle/>
          <a:p>
            <a:pPr algn="l"/>
            <a:endParaRPr lang="en-US" sz="1800" b="0" i="0" u="none" strike="noStrike" baseline="0" dirty="0">
              <a:latin typeface="Giovanni-Book"/>
            </a:endParaRPr>
          </a:p>
          <a:p>
            <a:pPr algn="l"/>
            <a:endParaRPr lang="en-US" sz="1800" dirty="0">
              <a:latin typeface="Giovanni-Book"/>
            </a:endParaRPr>
          </a:p>
          <a:p>
            <a:pPr algn="l"/>
            <a:endParaRPr lang="en-US" sz="1800" b="0" i="0" u="none" strike="noStrike" baseline="0" dirty="0">
              <a:latin typeface="Giovanni-Book"/>
            </a:endParaRPr>
          </a:p>
          <a:p>
            <a:pPr marL="0" indent="0" algn="l">
              <a:buNone/>
            </a:pPr>
            <a:r>
              <a:rPr lang="en-US" sz="2400" b="1" u="sng" dirty="0">
                <a:solidFill>
                  <a:schemeClr val="accent1">
                    <a:lumMod val="40000"/>
                    <a:lumOff val="60000"/>
                  </a:schemeClr>
                </a:solidFill>
                <a:latin typeface="Giovanni-Book"/>
              </a:rPr>
              <a:t>Definition:</a:t>
            </a:r>
            <a:r>
              <a:rPr lang="en-US" sz="2400" b="1" dirty="0">
                <a:solidFill>
                  <a:schemeClr val="accent1">
                    <a:lumMod val="40000"/>
                    <a:lumOff val="60000"/>
                  </a:schemeClr>
                </a:solidFill>
                <a:latin typeface="Giovanni-Book"/>
              </a:rPr>
              <a:t> </a:t>
            </a:r>
            <a:r>
              <a:rPr lang="en-US" sz="2400" dirty="0">
                <a:latin typeface="Giovanni-Book"/>
              </a:rPr>
              <a:t>W</a:t>
            </a:r>
            <a:r>
              <a:rPr lang="en-US" sz="2400" b="0" i="0" u="none" strike="noStrike" baseline="0" dirty="0">
                <a:latin typeface="Giovanni-Book"/>
              </a:rPr>
              <a:t>ear or loss of tooth surface by chemical action in the </a:t>
            </a:r>
          </a:p>
          <a:p>
            <a:pPr marL="0" indent="0" algn="l">
              <a:buNone/>
            </a:pPr>
            <a:r>
              <a:rPr lang="en-US" sz="2400" b="0" i="0" u="none" strike="noStrike" baseline="0" dirty="0">
                <a:latin typeface="Giovanni-Book"/>
              </a:rPr>
              <a:t>continued presence of demineralizing</a:t>
            </a:r>
            <a:r>
              <a:rPr lang="en-US" sz="2400" dirty="0">
                <a:latin typeface="Giovanni-Book"/>
              </a:rPr>
              <a:t> </a:t>
            </a:r>
            <a:r>
              <a:rPr lang="en-IN" sz="2400" b="0" i="0" u="none" strike="noStrike" baseline="0" dirty="0">
                <a:latin typeface="Giovanni-Book"/>
              </a:rPr>
              <a:t>agents with low </a:t>
            </a:r>
            <a:r>
              <a:rPr lang="en-IN" sz="2400" b="0" i="0" u="none" strike="noStrike" baseline="0" dirty="0" err="1">
                <a:latin typeface="Giovanni-Book"/>
              </a:rPr>
              <a:t>pH.</a:t>
            </a:r>
            <a:endParaRPr lang="en-IN" sz="2400" b="0" i="0" u="none" strike="noStrike" baseline="0" dirty="0">
              <a:latin typeface="Giovanni-Book"/>
            </a:endParaRPr>
          </a:p>
          <a:p>
            <a:pPr marL="0" indent="0" algn="l">
              <a:buNone/>
            </a:pPr>
            <a:endParaRPr lang="en-IN" sz="2200" dirty="0">
              <a:latin typeface="Giovanni-Book"/>
            </a:endParaRPr>
          </a:p>
          <a:p>
            <a:pPr marL="0" indent="0" algn="l">
              <a:buNone/>
            </a:pPr>
            <a:r>
              <a:rPr lang="en-IN" sz="2200" b="1" u="sng" dirty="0">
                <a:solidFill>
                  <a:schemeClr val="accent1">
                    <a:lumMod val="40000"/>
                    <a:lumOff val="60000"/>
                  </a:schemeClr>
                </a:solidFill>
                <a:latin typeface="Giovanni-Book"/>
              </a:rPr>
              <a:t>Classification based on </a:t>
            </a:r>
            <a:r>
              <a:rPr lang="en-IN" sz="2200" b="1" u="sng" dirty="0" err="1">
                <a:solidFill>
                  <a:schemeClr val="accent1">
                    <a:lumMod val="40000"/>
                    <a:lumOff val="60000"/>
                  </a:schemeClr>
                </a:solidFill>
                <a:latin typeface="Giovanni-Book"/>
              </a:rPr>
              <a:t>etiology</a:t>
            </a:r>
            <a:r>
              <a:rPr lang="en-IN" sz="2200" b="1" u="sng" dirty="0">
                <a:solidFill>
                  <a:schemeClr val="accent1">
                    <a:lumMod val="40000"/>
                    <a:lumOff val="60000"/>
                  </a:schemeClr>
                </a:solidFill>
                <a:latin typeface="Giovanni-Book"/>
              </a:rPr>
              <a:t>:</a:t>
            </a:r>
          </a:p>
          <a:p>
            <a:pPr marL="0" indent="0" algn="l">
              <a:buNone/>
            </a:pPr>
            <a:endParaRPr lang="en-IN" sz="2200" b="1" u="sng" dirty="0">
              <a:solidFill>
                <a:schemeClr val="accent1">
                  <a:lumMod val="40000"/>
                  <a:lumOff val="60000"/>
                </a:schemeClr>
              </a:solidFill>
              <a:latin typeface="Giovanni-Book"/>
            </a:endParaRPr>
          </a:p>
          <a:p>
            <a:pPr marL="0" indent="0" algn="l">
              <a:buNone/>
            </a:pPr>
            <a:endParaRPr lang="en-IN" sz="2200" b="1" u="sng" dirty="0">
              <a:solidFill>
                <a:schemeClr val="accent1">
                  <a:lumMod val="40000"/>
                  <a:lumOff val="60000"/>
                </a:schemeClr>
              </a:solidFill>
              <a:latin typeface="Giovanni-Book"/>
            </a:endParaRPr>
          </a:p>
          <a:p>
            <a:pPr algn="l">
              <a:buFontTx/>
              <a:buChar char="-"/>
            </a:pPr>
            <a:endParaRPr lang="en-IN" sz="2400" dirty="0">
              <a:latin typeface="Giovanni-Book"/>
            </a:endParaRPr>
          </a:p>
          <a:p>
            <a:pPr algn="l">
              <a:buFontTx/>
              <a:buChar char="-"/>
            </a:pPr>
            <a:r>
              <a:rPr lang="en-IN" sz="2400" dirty="0">
                <a:latin typeface="Giovanni-Book"/>
              </a:rPr>
              <a:t>Recurrent vomiting – eating disorders – 20-30 years</a:t>
            </a:r>
          </a:p>
          <a:p>
            <a:pPr marL="0" indent="0" algn="l">
              <a:buNone/>
            </a:pPr>
            <a:r>
              <a:rPr lang="en-IN" sz="2400" dirty="0">
                <a:latin typeface="Giovanni-Book"/>
              </a:rPr>
              <a:t>      a)Bulimia nervosa – self induced vomiting</a:t>
            </a:r>
          </a:p>
          <a:p>
            <a:pPr marL="0" indent="0" algn="l">
              <a:buNone/>
            </a:pPr>
            <a:r>
              <a:rPr lang="en-IN" sz="2400" dirty="0">
                <a:latin typeface="Giovanni-Book"/>
              </a:rPr>
              <a:t>      b)anorexia nervosa – extreme dietary restriction and profound weight loss.        </a:t>
            </a:r>
          </a:p>
        </p:txBody>
      </p:sp>
      <p:sp>
        <p:nvSpPr>
          <p:cNvPr id="4" name="Rectangle: Rounded Corners 3">
            <a:extLst>
              <a:ext uri="{FF2B5EF4-FFF2-40B4-BE49-F238E27FC236}">
                <a16:creationId xmlns:a16="http://schemas.microsoft.com/office/drawing/2014/main" xmlns="" id="{8C51949B-33A8-4DBF-A7A1-B70276AA3D66}"/>
              </a:ext>
            </a:extLst>
          </p:cNvPr>
          <p:cNvSpPr/>
          <p:nvPr/>
        </p:nvSpPr>
        <p:spPr>
          <a:xfrm>
            <a:off x="4447713" y="328474"/>
            <a:ext cx="2672178" cy="49714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800" b="1" dirty="0">
                <a:latin typeface="Comic Sans MS" panose="030F0702030302020204" pitchFamily="66" charset="0"/>
              </a:rPr>
              <a:t>EROSION</a:t>
            </a:r>
          </a:p>
        </p:txBody>
      </p:sp>
      <p:pic>
        <p:nvPicPr>
          <p:cNvPr id="6" name="Picture 2">
            <a:extLst>
              <a:ext uri="{FF2B5EF4-FFF2-40B4-BE49-F238E27FC236}">
                <a16:creationId xmlns:a16="http://schemas.microsoft.com/office/drawing/2014/main" xmlns="" id="{D047FD16-25A3-4C3A-8217-D6A51E8DDFB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67691" y="328474"/>
            <a:ext cx="327660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xmlns="" id="{79068D56-D30D-431E-990E-08F728C5628D}"/>
              </a:ext>
            </a:extLst>
          </p:cNvPr>
          <p:cNvSpPr/>
          <p:nvPr/>
        </p:nvSpPr>
        <p:spPr>
          <a:xfrm>
            <a:off x="2982897" y="3275859"/>
            <a:ext cx="4403324" cy="92327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b="1" dirty="0"/>
              <a:t>Intrinsic Erosion</a:t>
            </a:r>
          </a:p>
          <a:p>
            <a:pPr algn="ctr"/>
            <a:r>
              <a:rPr lang="en-IN" b="1" dirty="0"/>
              <a:t>(endogenous acids of gastric origin)</a:t>
            </a:r>
          </a:p>
        </p:txBody>
      </p:sp>
    </p:spTree>
    <p:extLst>
      <p:ext uri="{BB962C8B-B14F-4D97-AF65-F5344CB8AC3E}">
        <p14:creationId xmlns:p14="http://schemas.microsoft.com/office/powerpoint/2010/main" xmlns="" val="3683082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928D477-C571-4394-B246-3E0B7593B97B}"/>
              </a:ext>
            </a:extLst>
          </p:cNvPr>
          <p:cNvSpPr>
            <a:spLocks noGrp="1"/>
          </p:cNvSpPr>
          <p:nvPr>
            <p:ph idx="1"/>
          </p:nvPr>
        </p:nvSpPr>
        <p:spPr>
          <a:xfrm>
            <a:off x="0" y="0"/>
            <a:ext cx="12192000" cy="6858000"/>
          </a:xfrm>
        </p:spPr>
        <p:txBody>
          <a:bodyPr/>
          <a:lstStyle/>
          <a:p>
            <a:pPr algn="l">
              <a:buFontTx/>
              <a:buChar char="-"/>
            </a:pPr>
            <a:endParaRPr lang="en-IN" sz="2000" dirty="0">
              <a:latin typeface="Giovanni-Book"/>
            </a:endParaRPr>
          </a:p>
          <a:p>
            <a:pPr algn="l">
              <a:buFontTx/>
              <a:buChar char="-"/>
            </a:pPr>
            <a:endParaRPr lang="en-IN" sz="2000" dirty="0">
              <a:latin typeface="Giovanni-Book"/>
            </a:endParaRPr>
          </a:p>
          <a:p>
            <a:pPr algn="l">
              <a:buFontTx/>
              <a:buChar char="-"/>
            </a:pPr>
            <a:r>
              <a:rPr lang="en-IN" sz="2400" dirty="0">
                <a:latin typeface="Giovanni-Book"/>
              </a:rPr>
              <a:t>Gastro </a:t>
            </a:r>
            <a:r>
              <a:rPr lang="en-IN" sz="2400" dirty="0" err="1">
                <a:latin typeface="Giovanni-Book"/>
              </a:rPr>
              <a:t>esophageal</a:t>
            </a:r>
            <a:r>
              <a:rPr lang="en-IN" sz="2400" dirty="0">
                <a:latin typeface="Giovanni-Book"/>
              </a:rPr>
              <a:t> reflux disease (GERD)</a:t>
            </a:r>
          </a:p>
          <a:p>
            <a:pPr algn="l">
              <a:buFontTx/>
              <a:buChar char="-"/>
            </a:pPr>
            <a:r>
              <a:rPr lang="en-IN" sz="2400" dirty="0">
                <a:latin typeface="Giovanni-Book"/>
              </a:rPr>
              <a:t>Medical conditions</a:t>
            </a:r>
          </a:p>
          <a:p>
            <a:pPr marL="0" indent="0" algn="l">
              <a:buNone/>
            </a:pPr>
            <a:r>
              <a:rPr lang="en-IN" sz="2400" dirty="0">
                <a:latin typeface="Giovanni-Book"/>
              </a:rPr>
              <a:t>       a) Gastric disorders – peptic ulcers, intestinal obstructions</a:t>
            </a:r>
          </a:p>
          <a:p>
            <a:pPr marL="0" indent="0" algn="l">
              <a:buNone/>
            </a:pPr>
            <a:r>
              <a:rPr lang="en-IN" sz="2400" dirty="0">
                <a:latin typeface="Giovanni-Book"/>
              </a:rPr>
              <a:t>       b) Metabolic and endocrine disorders</a:t>
            </a:r>
          </a:p>
          <a:p>
            <a:pPr marL="0" indent="0" algn="l">
              <a:buNone/>
            </a:pPr>
            <a:r>
              <a:rPr lang="en-IN" sz="2400" dirty="0">
                <a:latin typeface="Giovanni-Book"/>
              </a:rPr>
              <a:t>       c) Neurological disorders – psychogenic vomiting syndrome, chronic alcoholism, pregnancy induced vomiting.</a:t>
            </a:r>
          </a:p>
          <a:p>
            <a:pPr marL="0" indent="0" algn="l">
              <a:buNone/>
            </a:pPr>
            <a:r>
              <a:rPr lang="en-IN" sz="2400" dirty="0">
                <a:latin typeface="Giovanni-Book"/>
              </a:rPr>
              <a:t>-     Rumination – in young infants </a:t>
            </a:r>
            <a:endParaRPr lang="en-IN" sz="2400" dirty="0"/>
          </a:p>
          <a:p>
            <a:pPr algn="l">
              <a:buFontTx/>
              <a:buChar char="-"/>
            </a:pPr>
            <a:endParaRPr lang="en-IN" dirty="0">
              <a:latin typeface="Giovanni-Book"/>
            </a:endParaRPr>
          </a:p>
          <a:p>
            <a:pPr algn="l">
              <a:buFontTx/>
              <a:buChar char="-"/>
            </a:pPr>
            <a:endParaRPr lang="en-IN" sz="2000" dirty="0">
              <a:latin typeface="Giovanni-Book"/>
            </a:endParaRPr>
          </a:p>
          <a:p>
            <a:pPr marL="0" indent="0" algn="l">
              <a:buNone/>
            </a:pPr>
            <a:r>
              <a:rPr lang="en-IN" sz="2000" dirty="0">
                <a:latin typeface="Giovanni-Book"/>
              </a:rPr>
              <a:t>       </a:t>
            </a:r>
            <a:endParaRPr lang="en-IN" sz="2000" dirty="0"/>
          </a:p>
        </p:txBody>
      </p:sp>
      <p:pic>
        <p:nvPicPr>
          <p:cNvPr id="7" name="Picture 6">
            <a:extLst>
              <a:ext uri="{FF2B5EF4-FFF2-40B4-BE49-F238E27FC236}">
                <a16:creationId xmlns:a16="http://schemas.microsoft.com/office/drawing/2014/main" xmlns="" id="{063FA807-EA4F-47C1-B7D8-6DF32FF0120F}"/>
              </a:ext>
            </a:extLst>
          </p:cNvPr>
          <p:cNvPicPr>
            <a:picLocks noChangeAspect="1"/>
          </p:cNvPicPr>
          <p:nvPr/>
        </p:nvPicPr>
        <p:blipFill>
          <a:blip r:embed="rId2"/>
          <a:stretch>
            <a:fillRect/>
          </a:stretch>
        </p:blipFill>
        <p:spPr>
          <a:xfrm>
            <a:off x="6599651" y="3429000"/>
            <a:ext cx="4301544" cy="2743200"/>
          </a:xfrm>
          <a:prstGeom prst="rect">
            <a:avLst/>
          </a:prstGeom>
        </p:spPr>
      </p:pic>
    </p:spTree>
    <p:extLst>
      <p:ext uri="{BB962C8B-B14F-4D97-AF65-F5344CB8AC3E}">
        <p14:creationId xmlns:p14="http://schemas.microsoft.com/office/powerpoint/2010/main" xmlns="" val="2956957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71D780C-EA88-4848-B6B5-4492187F2F01}"/>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lgn="l">
              <a:buNone/>
            </a:pPr>
            <a:r>
              <a:rPr lang="en-IN" sz="2400" b="0" u="none" strike="noStrike" baseline="0" dirty="0">
                <a:latin typeface="Giovanni-Book"/>
              </a:rPr>
              <a:t>- Occupational factors: Professional wine tasters and professional swimmers</a:t>
            </a:r>
          </a:p>
          <a:p>
            <a:pPr marL="0" indent="0" algn="l">
              <a:buNone/>
            </a:pPr>
            <a:r>
              <a:rPr lang="en-US" sz="2400" b="1" u="none" strike="noStrike" baseline="0" dirty="0">
                <a:latin typeface="Giovanni-Book"/>
              </a:rPr>
              <a:t>- </a:t>
            </a:r>
            <a:r>
              <a:rPr lang="en-US" sz="2400" b="0" u="none" strike="noStrike" baseline="0" dirty="0">
                <a:latin typeface="Giovanni-Book"/>
              </a:rPr>
              <a:t>Diet: Citrus fruit juices, acidic beverages and carbonated </a:t>
            </a:r>
            <a:r>
              <a:rPr lang="en-IN" sz="2400" b="0" u="none" strike="noStrike" baseline="0" dirty="0">
                <a:latin typeface="Giovanni-Book"/>
              </a:rPr>
              <a:t>beverages</a:t>
            </a:r>
          </a:p>
          <a:p>
            <a:pPr marL="0" indent="0" algn="l">
              <a:buNone/>
            </a:pPr>
            <a:r>
              <a:rPr lang="en-US" sz="2400" b="1" dirty="0">
                <a:latin typeface="Giovanni-Book"/>
              </a:rPr>
              <a:t>- </a:t>
            </a:r>
            <a:r>
              <a:rPr lang="en-US" sz="2400" b="0" u="none" strike="noStrike" baseline="0" dirty="0">
                <a:latin typeface="Giovanni-Book"/>
              </a:rPr>
              <a:t>Medicaments: Aspirin and ascorbic acid (vitamin C)</a:t>
            </a:r>
          </a:p>
          <a:p>
            <a:pPr marL="0" indent="0" algn="l">
              <a:buNone/>
            </a:pPr>
            <a:r>
              <a:rPr lang="en-IN" sz="2400" b="1" dirty="0">
                <a:latin typeface="Giovanni-Book"/>
              </a:rPr>
              <a:t>- </a:t>
            </a:r>
            <a:r>
              <a:rPr lang="en-IN" sz="2400" b="0" u="none" strike="noStrike" baseline="0" dirty="0">
                <a:latin typeface="Giovanni-Book"/>
              </a:rPr>
              <a:t>Lifestyle</a:t>
            </a:r>
            <a:endParaRPr lang="en-IN" sz="2800" dirty="0">
              <a:latin typeface="Giovanni-Book"/>
            </a:endParaRPr>
          </a:p>
        </p:txBody>
      </p:sp>
      <p:sp>
        <p:nvSpPr>
          <p:cNvPr id="5" name="Rectangle: Rounded Corners 4">
            <a:extLst>
              <a:ext uri="{FF2B5EF4-FFF2-40B4-BE49-F238E27FC236}">
                <a16:creationId xmlns:a16="http://schemas.microsoft.com/office/drawing/2014/main" xmlns="" id="{161A6955-92B3-419E-A669-363480C79E37}"/>
              </a:ext>
            </a:extLst>
          </p:cNvPr>
          <p:cNvSpPr/>
          <p:nvPr/>
        </p:nvSpPr>
        <p:spPr>
          <a:xfrm>
            <a:off x="532660" y="426129"/>
            <a:ext cx="5823752" cy="71021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b="1" dirty="0"/>
              <a:t>Extrinsic Erosion (associated with extrinsic factors)</a:t>
            </a:r>
          </a:p>
        </p:txBody>
      </p:sp>
    </p:spTree>
    <p:extLst>
      <p:ext uri="{BB962C8B-B14F-4D97-AF65-F5344CB8AC3E}">
        <p14:creationId xmlns:p14="http://schemas.microsoft.com/office/powerpoint/2010/main" xmlns="" val="2130310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0CEF354-1FD0-4BC6-9F52-DBAE01E7C592}"/>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sz="2400" b="1" u="sng" dirty="0">
                <a:solidFill>
                  <a:schemeClr val="accent1">
                    <a:lumMod val="40000"/>
                    <a:lumOff val="60000"/>
                  </a:schemeClr>
                </a:solidFill>
                <a:latin typeface="Giovanni-Book"/>
              </a:rPr>
              <a:t>Clinical features:</a:t>
            </a:r>
          </a:p>
          <a:p>
            <a:pPr marL="0" indent="0">
              <a:buNone/>
            </a:pPr>
            <a:r>
              <a:rPr lang="en-IN" sz="2400" dirty="0">
                <a:latin typeface="Giovanni-Book"/>
              </a:rPr>
              <a:t>Lingual surfaces of upper teeth, facial surfaces of posterior teeth.</a:t>
            </a:r>
          </a:p>
          <a:p>
            <a:pPr marL="0" indent="0">
              <a:buNone/>
            </a:pPr>
            <a:r>
              <a:rPr lang="en-IN" sz="2400" dirty="0">
                <a:latin typeface="Giovanni-Book"/>
              </a:rPr>
              <a:t>No demarcation between lesion and adjacent tooth surface.</a:t>
            </a:r>
          </a:p>
          <a:p>
            <a:pPr marL="0" indent="0">
              <a:buNone/>
            </a:pPr>
            <a:r>
              <a:rPr lang="en-IN" sz="2400" dirty="0">
                <a:latin typeface="Giovanni-Book"/>
              </a:rPr>
              <a:t>Lesion – glazed.</a:t>
            </a:r>
          </a:p>
          <a:p>
            <a:pPr marL="0" indent="0">
              <a:buNone/>
            </a:pPr>
            <a:r>
              <a:rPr lang="en-IN" sz="2400" dirty="0">
                <a:latin typeface="Giovanni-Book"/>
              </a:rPr>
              <a:t>Gingiva, periodontium – sound, healthy.</a:t>
            </a:r>
          </a:p>
          <a:p>
            <a:pPr marL="0" indent="0">
              <a:buNone/>
            </a:pPr>
            <a:r>
              <a:rPr lang="en-IN" sz="2400" dirty="0">
                <a:latin typeface="Giovanni-Book"/>
              </a:rPr>
              <a:t>Tooth sensitivity.</a:t>
            </a:r>
          </a:p>
        </p:txBody>
      </p:sp>
      <p:pic>
        <p:nvPicPr>
          <p:cNvPr id="4" name="Picture 4" descr="b">
            <a:extLst>
              <a:ext uri="{FF2B5EF4-FFF2-40B4-BE49-F238E27FC236}">
                <a16:creationId xmlns:a16="http://schemas.microsoft.com/office/drawing/2014/main" xmlns="" id="{9A342266-CDB0-454B-A0B4-5E6D6792295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l="3067" t="54149"/>
          <a:stretch>
            <a:fillRect/>
          </a:stretch>
        </p:blipFill>
        <p:spPr bwMode="auto">
          <a:xfrm>
            <a:off x="5154967" y="3534052"/>
            <a:ext cx="2835275" cy="1749425"/>
          </a:xfrm>
          <a:prstGeom prst="rect">
            <a:avLst/>
          </a:prstGeom>
          <a:noFill/>
          <a:ln w="28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394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8D1E9F5-C531-41F5-AB1A-5C2DA397FD71}"/>
              </a:ext>
            </a:extLst>
          </p:cNvPr>
          <p:cNvSpPr>
            <a:spLocks noGrp="1"/>
          </p:cNvSpPr>
          <p:nvPr>
            <p:ph idx="1"/>
          </p:nvPr>
        </p:nvSpPr>
        <p:spPr>
          <a:xfrm>
            <a:off x="0" y="0"/>
            <a:ext cx="12192000" cy="6858000"/>
          </a:xfrm>
        </p:spPr>
        <p:txBody>
          <a:bodyPr/>
          <a:lstStyle/>
          <a:p>
            <a:pPr marL="0" indent="0">
              <a:buNone/>
            </a:pPr>
            <a:endParaRPr lang="en-IN" sz="2000" b="1" u="sng" dirty="0">
              <a:solidFill>
                <a:schemeClr val="accent1">
                  <a:lumMod val="40000"/>
                  <a:lumOff val="60000"/>
                </a:schemeClr>
              </a:solidFill>
              <a:latin typeface="Giovanni-Book"/>
            </a:endParaRPr>
          </a:p>
          <a:p>
            <a:pPr marL="0" indent="0">
              <a:buNone/>
            </a:pPr>
            <a:endParaRPr lang="en-IN" b="1" u="sng" dirty="0">
              <a:solidFill>
                <a:schemeClr val="accent1">
                  <a:lumMod val="40000"/>
                  <a:lumOff val="60000"/>
                </a:schemeClr>
              </a:solidFill>
              <a:latin typeface="Giovanni-Book"/>
            </a:endParaRPr>
          </a:p>
          <a:p>
            <a:pPr marL="0" indent="0">
              <a:buNone/>
            </a:pPr>
            <a:endParaRPr lang="en-IN" sz="2000" b="1" u="sng" dirty="0">
              <a:solidFill>
                <a:schemeClr val="accent1">
                  <a:lumMod val="40000"/>
                  <a:lumOff val="60000"/>
                </a:schemeClr>
              </a:solidFill>
              <a:latin typeface="Giovanni-Book"/>
            </a:endParaRPr>
          </a:p>
          <a:p>
            <a:pPr marL="0" indent="0">
              <a:buNone/>
            </a:pPr>
            <a:r>
              <a:rPr lang="en-IN" sz="2400" b="1" u="sng" dirty="0">
                <a:solidFill>
                  <a:schemeClr val="accent1">
                    <a:lumMod val="40000"/>
                    <a:lumOff val="60000"/>
                  </a:schemeClr>
                </a:solidFill>
                <a:latin typeface="Giovanni-Book"/>
              </a:rPr>
              <a:t>Treatment modalities:</a:t>
            </a:r>
          </a:p>
          <a:p>
            <a:pPr marL="0" indent="0">
              <a:buNone/>
            </a:pPr>
            <a:r>
              <a:rPr lang="en-IN" sz="2400" dirty="0">
                <a:latin typeface="Giovanni-Book"/>
              </a:rPr>
              <a:t>Analysis of diet, habits.</a:t>
            </a:r>
          </a:p>
          <a:p>
            <a:pPr marL="0" indent="0">
              <a:buNone/>
            </a:pPr>
            <a:r>
              <a:rPr lang="en-IN" sz="2400" dirty="0">
                <a:latin typeface="Giovanni-Book"/>
              </a:rPr>
              <a:t>Preoperative study models, photographs.</a:t>
            </a:r>
          </a:p>
          <a:p>
            <a:pPr marL="0" indent="0">
              <a:buNone/>
            </a:pPr>
            <a:r>
              <a:rPr lang="en-IN" sz="2400" dirty="0">
                <a:latin typeface="Giovanni-Book"/>
              </a:rPr>
              <a:t>Metallic restorations – more resistant.</a:t>
            </a:r>
          </a:p>
          <a:p>
            <a:pPr marL="0" indent="0">
              <a:buNone/>
            </a:pPr>
            <a:r>
              <a:rPr lang="en-IN" sz="2400" dirty="0">
                <a:latin typeface="Giovanni-Book"/>
              </a:rPr>
              <a:t>If deep erosion lesions – bonded restorations. </a:t>
            </a:r>
            <a:endParaRPr lang="en-IN" sz="2000" dirty="0">
              <a:latin typeface="Giovanni-Book"/>
            </a:endParaRPr>
          </a:p>
        </p:txBody>
      </p:sp>
    </p:spTree>
    <p:extLst>
      <p:ext uri="{BB962C8B-B14F-4D97-AF65-F5344CB8AC3E}">
        <p14:creationId xmlns:p14="http://schemas.microsoft.com/office/powerpoint/2010/main" xmlns="" val="369405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703CBD7-61DA-4BED-930B-03A7A1BB1CC6}"/>
              </a:ext>
            </a:extLst>
          </p:cNvPr>
          <p:cNvSpPr>
            <a:spLocks noGrp="1"/>
          </p:cNvSpPr>
          <p:nvPr>
            <p:ph idx="1"/>
          </p:nvPr>
        </p:nvSpPr>
        <p:spPr>
          <a:xfrm>
            <a:off x="719091" y="0"/>
            <a:ext cx="11472909" cy="6858000"/>
          </a:xfrm>
        </p:spPr>
        <p:txBody>
          <a:bodyPr/>
          <a:lstStyle/>
          <a:p>
            <a:pPr marL="0" indent="0">
              <a:buNone/>
            </a:pPr>
            <a:endParaRPr lang="en-IN" dirty="0"/>
          </a:p>
          <a:p>
            <a:pPr marL="0" indent="0">
              <a:buNone/>
            </a:pPr>
            <a:endParaRPr lang="en-IN" dirty="0"/>
          </a:p>
        </p:txBody>
      </p:sp>
      <p:sp>
        <p:nvSpPr>
          <p:cNvPr id="4" name="Rectangle: Rounded Corners 3">
            <a:extLst>
              <a:ext uri="{FF2B5EF4-FFF2-40B4-BE49-F238E27FC236}">
                <a16:creationId xmlns:a16="http://schemas.microsoft.com/office/drawing/2014/main" xmlns="" id="{62090410-0FB4-425E-82C1-DCFDB523E700}"/>
              </a:ext>
            </a:extLst>
          </p:cNvPr>
          <p:cNvSpPr/>
          <p:nvPr/>
        </p:nvSpPr>
        <p:spPr>
          <a:xfrm>
            <a:off x="4163627" y="239698"/>
            <a:ext cx="4438835" cy="7102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3600" b="1" dirty="0">
                <a:latin typeface="Comic Sans MS" panose="030F0702030302020204" pitchFamily="66" charset="0"/>
              </a:rPr>
              <a:t>INTRODUCTION</a:t>
            </a:r>
          </a:p>
        </p:txBody>
      </p:sp>
      <p:sp>
        <p:nvSpPr>
          <p:cNvPr id="2" name="TextBox 1">
            <a:extLst>
              <a:ext uri="{FF2B5EF4-FFF2-40B4-BE49-F238E27FC236}">
                <a16:creationId xmlns:a16="http://schemas.microsoft.com/office/drawing/2014/main" xmlns="" id="{F21AAD7F-C423-4FB9-98C2-EE81B7CA5178}"/>
              </a:ext>
            </a:extLst>
          </p:cNvPr>
          <p:cNvSpPr txBox="1"/>
          <p:nvPr/>
        </p:nvSpPr>
        <p:spPr>
          <a:xfrm>
            <a:off x="426128" y="1935332"/>
            <a:ext cx="10777491" cy="1200329"/>
          </a:xfrm>
          <a:prstGeom prst="rect">
            <a:avLst/>
          </a:prstGeom>
          <a:noFill/>
        </p:spPr>
        <p:txBody>
          <a:bodyPr wrap="square" rtlCol="0">
            <a:spAutoFit/>
          </a:bodyPr>
          <a:lstStyle/>
          <a:p>
            <a:r>
              <a:rPr lang="en-IN" sz="2400" dirty="0"/>
              <a:t>Although decay is the usual cause of tooth destruction necessitating operative procedures, about 25% of tooth destruction does not originate from caries process.</a:t>
            </a:r>
          </a:p>
        </p:txBody>
      </p:sp>
    </p:spTree>
    <p:extLst>
      <p:ext uri="{BB962C8B-B14F-4D97-AF65-F5344CB8AC3E}">
        <p14:creationId xmlns:p14="http://schemas.microsoft.com/office/powerpoint/2010/main" xmlns="" val="169774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A99A429-DF02-42A3-8AAD-D28B14B4114B}"/>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lgn="l">
              <a:buNone/>
            </a:pPr>
            <a:r>
              <a:rPr lang="en-US" sz="2400" b="1" u="sng" strike="noStrike" baseline="0" dirty="0">
                <a:solidFill>
                  <a:schemeClr val="accent1">
                    <a:lumMod val="40000"/>
                    <a:lumOff val="60000"/>
                  </a:schemeClr>
                </a:solidFill>
                <a:latin typeface="Giovanni-Book"/>
              </a:rPr>
              <a:t>Definition: </a:t>
            </a:r>
            <a:r>
              <a:rPr lang="en-US" sz="2400" b="0" u="none" strike="noStrike" baseline="0" dirty="0">
                <a:latin typeface="Giovanni-Book"/>
              </a:rPr>
              <a:t>Strong eccentric occlusal force resulting in microfractures at the cervical area of the </a:t>
            </a:r>
          </a:p>
          <a:p>
            <a:pPr marL="0" indent="0" algn="l">
              <a:buNone/>
            </a:pPr>
            <a:r>
              <a:rPr lang="en-US" sz="2400" b="0" u="none" strike="noStrike" baseline="0" dirty="0">
                <a:latin typeface="Giovanni-Book"/>
              </a:rPr>
              <a:t>tooth causing wedge shaped</a:t>
            </a:r>
            <a:r>
              <a:rPr lang="en-US" sz="2400" dirty="0">
                <a:latin typeface="Giovanni-Book"/>
              </a:rPr>
              <a:t> </a:t>
            </a:r>
            <a:r>
              <a:rPr lang="en-IN" sz="2400" b="0" u="none" strike="noStrike" baseline="0" dirty="0">
                <a:latin typeface="Giovanni-Book"/>
              </a:rPr>
              <a:t>defects.</a:t>
            </a:r>
          </a:p>
          <a:p>
            <a:pPr marL="0" indent="0" algn="l">
              <a:buNone/>
            </a:pPr>
            <a:r>
              <a:rPr lang="en-IN" sz="2400" b="1" u="sng" dirty="0" err="1">
                <a:solidFill>
                  <a:schemeClr val="accent1">
                    <a:lumMod val="40000"/>
                    <a:lumOff val="60000"/>
                  </a:schemeClr>
                </a:solidFill>
                <a:latin typeface="Giovanni-Book"/>
              </a:rPr>
              <a:t>Etiology</a:t>
            </a:r>
            <a:r>
              <a:rPr lang="en-IN" sz="2400" b="1" u="sng" dirty="0">
                <a:solidFill>
                  <a:schemeClr val="accent1">
                    <a:lumMod val="40000"/>
                    <a:lumOff val="60000"/>
                  </a:schemeClr>
                </a:solidFill>
                <a:latin typeface="Giovanni-Book"/>
              </a:rPr>
              <a:t>: </a:t>
            </a:r>
          </a:p>
          <a:p>
            <a:pPr marL="0" indent="0" algn="l">
              <a:buNone/>
            </a:pPr>
            <a:r>
              <a:rPr lang="en-US" sz="2400" dirty="0">
                <a:latin typeface="Giovanni-Book"/>
              </a:rPr>
              <a:t>T</a:t>
            </a:r>
            <a:r>
              <a:rPr lang="en-US" sz="2400" b="0" u="none" strike="noStrike" baseline="0" dirty="0">
                <a:latin typeface="Giovanni-Book"/>
              </a:rPr>
              <a:t>ooth flexure in patients with </a:t>
            </a:r>
            <a:r>
              <a:rPr lang="en-IN" sz="2400" b="0" u="none" strike="noStrike" baseline="0" dirty="0">
                <a:latin typeface="Giovanni-Book"/>
              </a:rPr>
              <a:t>abnormal occlusal interactions</a:t>
            </a:r>
          </a:p>
          <a:p>
            <a:pPr marL="0" indent="0" algn="l">
              <a:buNone/>
            </a:pPr>
            <a:endParaRPr lang="en-IN" sz="3600" b="1" u="sng" dirty="0">
              <a:solidFill>
                <a:schemeClr val="accent1">
                  <a:lumMod val="40000"/>
                  <a:lumOff val="60000"/>
                </a:schemeClr>
              </a:solidFill>
              <a:latin typeface="Giovanni-Book"/>
            </a:endParaRPr>
          </a:p>
        </p:txBody>
      </p:sp>
      <p:sp>
        <p:nvSpPr>
          <p:cNvPr id="4" name="Rectangle: Rounded Corners 3">
            <a:extLst>
              <a:ext uri="{FF2B5EF4-FFF2-40B4-BE49-F238E27FC236}">
                <a16:creationId xmlns:a16="http://schemas.microsoft.com/office/drawing/2014/main" xmlns="" id="{C7ABD1E4-33B8-47A4-AF62-8E1547B05353}"/>
              </a:ext>
            </a:extLst>
          </p:cNvPr>
          <p:cNvSpPr/>
          <p:nvPr/>
        </p:nvSpPr>
        <p:spPr>
          <a:xfrm>
            <a:off x="4616388" y="213064"/>
            <a:ext cx="2858610" cy="4172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ABFRACTION</a:t>
            </a:r>
          </a:p>
        </p:txBody>
      </p:sp>
      <p:pic>
        <p:nvPicPr>
          <p:cNvPr id="6" name="Picture 5">
            <a:extLst>
              <a:ext uri="{FF2B5EF4-FFF2-40B4-BE49-F238E27FC236}">
                <a16:creationId xmlns:a16="http://schemas.microsoft.com/office/drawing/2014/main" xmlns="" id="{C31AC107-1191-463D-9C89-7EC2E524C769}"/>
              </a:ext>
            </a:extLst>
          </p:cNvPr>
          <p:cNvPicPr>
            <a:picLocks noChangeAspect="1"/>
          </p:cNvPicPr>
          <p:nvPr/>
        </p:nvPicPr>
        <p:blipFill>
          <a:blip r:embed="rId2"/>
          <a:stretch>
            <a:fillRect/>
          </a:stretch>
        </p:blipFill>
        <p:spPr>
          <a:xfrm>
            <a:off x="8398276" y="1352282"/>
            <a:ext cx="2962141" cy="2324637"/>
          </a:xfrm>
          <a:prstGeom prst="rect">
            <a:avLst/>
          </a:prstGeom>
        </p:spPr>
      </p:pic>
      <p:pic>
        <p:nvPicPr>
          <p:cNvPr id="8" name="Picture 7">
            <a:extLst>
              <a:ext uri="{FF2B5EF4-FFF2-40B4-BE49-F238E27FC236}">
                <a16:creationId xmlns:a16="http://schemas.microsoft.com/office/drawing/2014/main" xmlns="" id="{E5E6D875-22A1-45D0-963C-7C74EE23312E}"/>
              </a:ext>
            </a:extLst>
          </p:cNvPr>
          <p:cNvPicPr>
            <a:picLocks noChangeAspect="1"/>
          </p:cNvPicPr>
          <p:nvPr/>
        </p:nvPicPr>
        <p:blipFill>
          <a:blip r:embed="rId3"/>
          <a:stretch>
            <a:fillRect/>
          </a:stretch>
        </p:blipFill>
        <p:spPr>
          <a:xfrm>
            <a:off x="1293736" y="2847976"/>
            <a:ext cx="6349938" cy="3908368"/>
          </a:xfrm>
          <a:prstGeom prst="rect">
            <a:avLst/>
          </a:prstGeom>
        </p:spPr>
      </p:pic>
    </p:spTree>
    <p:extLst>
      <p:ext uri="{BB962C8B-B14F-4D97-AF65-F5344CB8AC3E}">
        <p14:creationId xmlns:p14="http://schemas.microsoft.com/office/powerpoint/2010/main" xmlns="" val="2511577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562D139-C4CE-4721-A5EC-3D29E5AD4F1A}"/>
              </a:ext>
            </a:extLst>
          </p:cNvPr>
          <p:cNvSpPr>
            <a:spLocks noGrp="1"/>
          </p:cNvSpPr>
          <p:nvPr>
            <p:ph idx="1"/>
          </p:nvPr>
        </p:nvSpPr>
        <p:spPr>
          <a:xfrm>
            <a:off x="0" y="0"/>
            <a:ext cx="12192000" cy="6858000"/>
          </a:xfrm>
        </p:spPr>
        <p:txBody>
          <a:bodyPr/>
          <a:lstStyle/>
          <a:p>
            <a:pPr algn="l"/>
            <a:endParaRPr lang="en-US" sz="1800" b="0" i="0" u="none" strike="noStrike" baseline="0" dirty="0">
              <a:latin typeface="Giovanni-Book"/>
            </a:endParaRPr>
          </a:p>
          <a:p>
            <a:pPr marL="0" indent="0" algn="l">
              <a:buNone/>
            </a:pPr>
            <a:r>
              <a:rPr lang="en-US" sz="2200" b="1" u="sng" dirty="0">
                <a:solidFill>
                  <a:schemeClr val="accent1">
                    <a:lumMod val="40000"/>
                    <a:lumOff val="60000"/>
                  </a:schemeClr>
                </a:solidFill>
                <a:latin typeface="Giovanni-Book"/>
              </a:rPr>
              <a:t>CLINICAL FEATURES:</a:t>
            </a:r>
          </a:p>
          <a:p>
            <a:pPr marL="0" indent="0" algn="l">
              <a:buNone/>
            </a:pPr>
            <a:r>
              <a:rPr lang="en-US" sz="2200" dirty="0">
                <a:latin typeface="Giovanni-Book"/>
              </a:rPr>
              <a:t>- S</a:t>
            </a:r>
            <a:r>
              <a:rPr lang="en-US" sz="2200" b="0" u="none" strike="noStrike" baseline="0" dirty="0">
                <a:latin typeface="Giovanni-Book"/>
              </a:rPr>
              <a:t>harp notch or wedge shaped</a:t>
            </a:r>
            <a:r>
              <a:rPr lang="en-US" sz="2200" dirty="0">
                <a:latin typeface="Giovanni-Book"/>
              </a:rPr>
              <a:t> </a:t>
            </a:r>
            <a:r>
              <a:rPr lang="en-US" sz="2200" b="0" u="none" strike="noStrike" baseline="0" dirty="0">
                <a:latin typeface="Giovanni-Book"/>
              </a:rPr>
              <a:t>lesions instead of the saucer-shaped defects associated with other non-carious cervical lesions.</a:t>
            </a:r>
          </a:p>
          <a:p>
            <a:pPr marL="0" indent="0" algn="l">
              <a:buNone/>
            </a:pPr>
            <a:r>
              <a:rPr lang="en-US" sz="2200" b="1" dirty="0">
                <a:latin typeface="Giovanni-Book"/>
              </a:rPr>
              <a:t>- </a:t>
            </a:r>
            <a:r>
              <a:rPr lang="en-US" sz="2200" b="0" u="none" strike="noStrike" baseline="0" dirty="0">
                <a:latin typeface="Giovanni-Book"/>
              </a:rPr>
              <a:t>The maximal </a:t>
            </a:r>
            <a:r>
              <a:rPr lang="en-US" sz="2200" b="0" u="none" strike="noStrike" baseline="0" dirty="0" err="1">
                <a:latin typeface="Giovanni-Book"/>
              </a:rPr>
              <a:t>abfractive</a:t>
            </a:r>
            <a:r>
              <a:rPr lang="en-US" sz="2200" b="0" u="none" strike="noStrike" baseline="0" dirty="0">
                <a:latin typeface="Giovanni-Book"/>
              </a:rPr>
              <a:t> stresses generated are at the cervical area in the thinnest region of enamel at the cementoenamel junction (CEJ).</a:t>
            </a:r>
          </a:p>
          <a:p>
            <a:pPr marL="0" indent="0" algn="l">
              <a:buNone/>
            </a:pPr>
            <a:r>
              <a:rPr lang="en-US" sz="2200" b="1" dirty="0">
                <a:latin typeface="Giovanni-Book"/>
              </a:rPr>
              <a:t>- </a:t>
            </a:r>
            <a:r>
              <a:rPr lang="en-US" sz="2200" b="0" u="none" strike="noStrike" baseline="0" dirty="0">
                <a:latin typeface="Giovanni-Book"/>
              </a:rPr>
              <a:t>These forces can also cause the loss of bonded Class V restorations in preparations with no retention grooves.</a:t>
            </a:r>
            <a:endParaRPr lang="en-IN" sz="2200" dirty="0">
              <a:latin typeface="Giovanni-Book"/>
            </a:endParaRPr>
          </a:p>
        </p:txBody>
      </p:sp>
      <p:pic>
        <p:nvPicPr>
          <p:cNvPr id="5" name="Picture 4">
            <a:extLst>
              <a:ext uri="{FF2B5EF4-FFF2-40B4-BE49-F238E27FC236}">
                <a16:creationId xmlns:a16="http://schemas.microsoft.com/office/drawing/2014/main" xmlns="" id="{CB5AEB47-8CCE-40A9-827D-9EE0A4F7AF9E}"/>
              </a:ext>
            </a:extLst>
          </p:cNvPr>
          <p:cNvPicPr>
            <a:picLocks noChangeAspect="1"/>
          </p:cNvPicPr>
          <p:nvPr/>
        </p:nvPicPr>
        <p:blipFill>
          <a:blip r:embed="rId2"/>
          <a:stretch>
            <a:fillRect/>
          </a:stretch>
        </p:blipFill>
        <p:spPr>
          <a:xfrm>
            <a:off x="2386884" y="3174392"/>
            <a:ext cx="7418231" cy="3367825"/>
          </a:xfrm>
          <a:prstGeom prst="rect">
            <a:avLst/>
          </a:prstGeom>
        </p:spPr>
      </p:pic>
    </p:spTree>
    <p:extLst>
      <p:ext uri="{BB962C8B-B14F-4D97-AF65-F5344CB8AC3E}">
        <p14:creationId xmlns:p14="http://schemas.microsoft.com/office/powerpoint/2010/main" xmlns="" val="146560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3E61657-C7DD-4A1B-8454-046B96E89BBC}"/>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b="1" u="sng" dirty="0">
                <a:solidFill>
                  <a:schemeClr val="accent1">
                    <a:lumMod val="40000"/>
                    <a:lumOff val="60000"/>
                  </a:schemeClr>
                </a:solidFill>
              </a:rPr>
              <a:t>Treatment modalities:</a:t>
            </a:r>
            <a:endParaRPr lang="en-US" altLang="en-US" sz="2000" dirty="0">
              <a:latin typeface="Book Antiqua" panose="02040602050305030304" pitchFamily="18" charset="0"/>
            </a:endParaRPr>
          </a:p>
          <a:p>
            <a:pPr marL="0" indent="0">
              <a:lnSpc>
                <a:spcPct val="150000"/>
              </a:lnSpc>
              <a:buNone/>
            </a:pPr>
            <a:r>
              <a:rPr lang="en-US" altLang="en-US" sz="2400" dirty="0">
                <a:latin typeface="Giovanni-Book"/>
              </a:rPr>
              <a:t>Adjust the bite - Chewing forces </a:t>
            </a:r>
            <a:r>
              <a:rPr lang="en-US" altLang="en-US" sz="2400" dirty="0">
                <a:latin typeface="Giovanni-Book"/>
                <a:sym typeface="Wingdings" panose="05000000000000000000" pitchFamily="2" charset="2"/>
              </a:rPr>
              <a:t></a:t>
            </a:r>
            <a:r>
              <a:rPr lang="en-US" altLang="en-US" sz="2400" dirty="0">
                <a:latin typeface="Giovanni-Book"/>
              </a:rPr>
              <a:t> evenly distributed among all the teeth. </a:t>
            </a:r>
          </a:p>
          <a:p>
            <a:pPr marL="0" indent="0">
              <a:lnSpc>
                <a:spcPct val="150000"/>
              </a:lnSpc>
              <a:buNone/>
            </a:pPr>
            <a:r>
              <a:rPr lang="en-US" altLang="en-US" sz="2400" dirty="0">
                <a:latin typeface="Giovanni-Book"/>
              </a:rPr>
              <a:t>Restoring the damage by bonding a filling in place  like composites, compomers, GIC, RMGIC. </a:t>
            </a:r>
          </a:p>
          <a:p>
            <a:pPr marL="0" indent="0">
              <a:lnSpc>
                <a:spcPct val="150000"/>
              </a:lnSpc>
              <a:buNone/>
            </a:pPr>
            <a:r>
              <a:rPr lang="en-US" altLang="en-US" sz="2400" dirty="0">
                <a:latin typeface="Giovanni-Book"/>
              </a:rPr>
              <a:t>Composites –low elastic modulus – accommodate flexural forces.</a:t>
            </a:r>
          </a:p>
          <a:p>
            <a:pPr marL="0" indent="0">
              <a:lnSpc>
                <a:spcPct val="150000"/>
              </a:lnSpc>
              <a:buNone/>
            </a:pPr>
            <a:r>
              <a:rPr lang="en-US" altLang="en-US" sz="2400" dirty="0">
                <a:latin typeface="Giovanni-Book"/>
              </a:rPr>
              <a:t>Early treatment </a:t>
            </a:r>
            <a:r>
              <a:rPr lang="en-US" altLang="en-US" sz="2400" dirty="0">
                <a:latin typeface="Giovanni-Book"/>
                <a:sym typeface="Wingdings" panose="05000000000000000000" pitchFamily="2" charset="2"/>
              </a:rPr>
              <a:t></a:t>
            </a:r>
            <a:r>
              <a:rPr lang="en-US" altLang="en-US" sz="2400" dirty="0">
                <a:latin typeface="Giovanni-Book"/>
              </a:rPr>
              <a:t> prevents further damage and restores  teeth to their normal shape and color.</a:t>
            </a:r>
            <a:r>
              <a:rPr lang="en-IN" altLang="en-US" sz="2400" dirty="0">
                <a:latin typeface="Giovanni-Book"/>
              </a:rPr>
              <a:t> </a:t>
            </a:r>
          </a:p>
          <a:p>
            <a:pPr marL="0" indent="0">
              <a:lnSpc>
                <a:spcPct val="150000"/>
              </a:lnSpc>
              <a:buNone/>
            </a:pPr>
            <a:r>
              <a:rPr lang="en-IN" altLang="en-US" sz="2400" dirty="0">
                <a:latin typeface="Giovanni-Book"/>
              </a:rPr>
              <a:t>In aesthetically demanding cases, a RMGIC⁄GIC liner be laminated with resin composite.</a:t>
            </a:r>
          </a:p>
          <a:p>
            <a:pPr marL="0" indent="0">
              <a:lnSpc>
                <a:spcPct val="150000"/>
              </a:lnSpc>
              <a:buNone/>
            </a:pPr>
            <a:endParaRPr lang="en-US" altLang="en-US" sz="2000" dirty="0">
              <a:latin typeface="Book Antiqua" panose="02040602050305030304" pitchFamily="18" charset="0"/>
            </a:endParaRPr>
          </a:p>
          <a:p>
            <a:pPr marL="0" indent="0">
              <a:buNone/>
            </a:pPr>
            <a:endParaRPr lang="en-IN" b="1" u="sng" dirty="0">
              <a:solidFill>
                <a:schemeClr val="accent1">
                  <a:lumMod val="40000"/>
                  <a:lumOff val="60000"/>
                </a:schemeClr>
              </a:solidFill>
            </a:endParaRPr>
          </a:p>
        </p:txBody>
      </p:sp>
    </p:spTree>
    <p:extLst>
      <p:ext uri="{BB962C8B-B14F-4D97-AF65-F5344CB8AC3E}">
        <p14:creationId xmlns:p14="http://schemas.microsoft.com/office/powerpoint/2010/main" xmlns="" val="1413576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5993612-2E7A-4707-8B36-B66C95E898D6}"/>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p:txBody>
      </p:sp>
      <p:pic>
        <p:nvPicPr>
          <p:cNvPr id="5" name="Picture 4">
            <a:extLst>
              <a:ext uri="{FF2B5EF4-FFF2-40B4-BE49-F238E27FC236}">
                <a16:creationId xmlns:a16="http://schemas.microsoft.com/office/drawing/2014/main" xmlns="" id="{BA6A7F57-622C-468F-A0CE-3A7116B426B5}"/>
              </a:ext>
            </a:extLst>
          </p:cNvPr>
          <p:cNvPicPr>
            <a:picLocks noChangeAspect="1"/>
          </p:cNvPicPr>
          <p:nvPr/>
        </p:nvPicPr>
        <p:blipFill>
          <a:blip r:embed="rId2"/>
          <a:stretch>
            <a:fillRect/>
          </a:stretch>
        </p:blipFill>
        <p:spPr>
          <a:xfrm>
            <a:off x="1715932" y="1220210"/>
            <a:ext cx="8422783" cy="3760631"/>
          </a:xfrm>
          <a:prstGeom prst="rect">
            <a:avLst/>
          </a:prstGeom>
        </p:spPr>
      </p:pic>
    </p:spTree>
    <p:extLst>
      <p:ext uri="{BB962C8B-B14F-4D97-AF65-F5344CB8AC3E}">
        <p14:creationId xmlns:p14="http://schemas.microsoft.com/office/powerpoint/2010/main" xmlns="" val="33524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204C5A6-6EEA-4B0D-B112-60C59075F5A0}"/>
              </a:ext>
            </a:extLst>
          </p:cNvPr>
          <p:cNvPicPr>
            <a:picLocks noGrp="1" noChangeAspect="1"/>
          </p:cNvPicPr>
          <p:nvPr>
            <p:ph idx="1"/>
          </p:nvPr>
        </p:nvPicPr>
        <p:blipFill>
          <a:blip r:embed="rId2"/>
          <a:stretch>
            <a:fillRect/>
          </a:stretch>
        </p:blipFill>
        <p:spPr>
          <a:xfrm>
            <a:off x="1101373" y="520626"/>
            <a:ext cx="3863662" cy="3863662"/>
          </a:xfrm>
        </p:spPr>
      </p:pic>
      <p:pic>
        <p:nvPicPr>
          <p:cNvPr id="7" name="Picture 6">
            <a:extLst>
              <a:ext uri="{FF2B5EF4-FFF2-40B4-BE49-F238E27FC236}">
                <a16:creationId xmlns:a16="http://schemas.microsoft.com/office/drawing/2014/main" xmlns="" id="{78478E68-8B6A-4818-89CA-53901C1925AB}"/>
              </a:ext>
            </a:extLst>
          </p:cNvPr>
          <p:cNvPicPr>
            <a:picLocks noChangeAspect="1"/>
          </p:cNvPicPr>
          <p:nvPr/>
        </p:nvPicPr>
        <p:blipFill>
          <a:blip r:embed="rId3"/>
          <a:stretch>
            <a:fillRect/>
          </a:stretch>
        </p:blipFill>
        <p:spPr>
          <a:xfrm>
            <a:off x="5859804" y="520626"/>
            <a:ext cx="3863662" cy="3863662"/>
          </a:xfrm>
          <a:prstGeom prst="rect">
            <a:avLst/>
          </a:prstGeom>
        </p:spPr>
      </p:pic>
      <p:sp>
        <p:nvSpPr>
          <p:cNvPr id="8" name="TextBox 7">
            <a:extLst>
              <a:ext uri="{FF2B5EF4-FFF2-40B4-BE49-F238E27FC236}">
                <a16:creationId xmlns:a16="http://schemas.microsoft.com/office/drawing/2014/main" xmlns="" id="{69330F1D-BA31-4195-BE46-75976CA77EA2}"/>
              </a:ext>
            </a:extLst>
          </p:cNvPr>
          <p:cNvSpPr txBox="1"/>
          <p:nvPr/>
        </p:nvSpPr>
        <p:spPr>
          <a:xfrm>
            <a:off x="3923930" y="5193437"/>
            <a:ext cx="4172505" cy="369332"/>
          </a:xfrm>
          <a:prstGeom prst="rect">
            <a:avLst/>
          </a:prstGeom>
          <a:noFill/>
        </p:spPr>
        <p:txBody>
          <a:bodyPr wrap="square" rtlCol="0">
            <a:spAutoFit/>
          </a:bodyPr>
          <a:lstStyle/>
          <a:p>
            <a:r>
              <a:rPr lang="en-IN" dirty="0"/>
              <a:t>Chemical cure glass ionomer</a:t>
            </a:r>
          </a:p>
        </p:txBody>
      </p:sp>
    </p:spTree>
    <p:extLst>
      <p:ext uri="{BB962C8B-B14F-4D97-AF65-F5344CB8AC3E}">
        <p14:creationId xmlns:p14="http://schemas.microsoft.com/office/powerpoint/2010/main" xmlns="" val="2398795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03789C5-873B-4583-9275-563505093EE9}"/>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p:txBody>
      </p:sp>
      <p:pic>
        <p:nvPicPr>
          <p:cNvPr id="5" name="Picture 4">
            <a:extLst>
              <a:ext uri="{FF2B5EF4-FFF2-40B4-BE49-F238E27FC236}">
                <a16:creationId xmlns:a16="http://schemas.microsoft.com/office/drawing/2014/main" xmlns="" id="{351FF541-58C4-4DA9-B2C6-761F63D7930C}"/>
              </a:ext>
            </a:extLst>
          </p:cNvPr>
          <p:cNvPicPr>
            <a:picLocks noChangeAspect="1"/>
          </p:cNvPicPr>
          <p:nvPr/>
        </p:nvPicPr>
        <p:blipFill>
          <a:blip r:embed="rId2"/>
          <a:stretch>
            <a:fillRect/>
          </a:stretch>
        </p:blipFill>
        <p:spPr>
          <a:xfrm>
            <a:off x="1190024" y="944752"/>
            <a:ext cx="4378817" cy="2962141"/>
          </a:xfrm>
          <a:prstGeom prst="rect">
            <a:avLst/>
          </a:prstGeom>
        </p:spPr>
      </p:pic>
      <p:pic>
        <p:nvPicPr>
          <p:cNvPr id="7" name="Picture 6">
            <a:extLst>
              <a:ext uri="{FF2B5EF4-FFF2-40B4-BE49-F238E27FC236}">
                <a16:creationId xmlns:a16="http://schemas.microsoft.com/office/drawing/2014/main" xmlns="" id="{57CF10FA-D463-4D0D-A34D-8137B942CBA7}"/>
              </a:ext>
            </a:extLst>
          </p:cNvPr>
          <p:cNvPicPr>
            <a:picLocks noChangeAspect="1"/>
          </p:cNvPicPr>
          <p:nvPr/>
        </p:nvPicPr>
        <p:blipFill>
          <a:blip r:embed="rId3"/>
          <a:stretch>
            <a:fillRect/>
          </a:stretch>
        </p:blipFill>
        <p:spPr>
          <a:xfrm>
            <a:off x="6096000" y="944752"/>
            <a:ext cx="4378817" cy="2899279"/>
          </a:xfrm>
          <a:prstGeom prst="rect">
            <a:avLst/>
          </a:prstGeom>
        </p:spPr>
      </p:pic>
      <p:sp>
        <p:nvSpPr>
          <p:cNvPr id="8" name="TextBox 7">
            <a:extLst>
              <a:ext uri="{FF2B5EF4-FFF2-40B4-BE49-F238E27FC236}">
                <a16:creationId xmlns:a16="http://schemas.microsoft.com/office/drawing/2014/main" xmlns="" id="{F2FC0E2B-1D60-43E7-AA2D-4B69B5046A94}"/>
              </a:ext>
            </a:extLst>
          </p:cNvPr>
          <p:cNvSpPr txBox="1"/>
          <p:nvPr/>
        </p:nvSpPr>
        <p:spPr>
          <a:xfrm>
            <a:off x="4181383" y="4828448"/>
            <a:ext cx="4580877" cy="369332"/>
          </a:xfrm>
          <a:prstGeom prst="rect">
            <a:avLst/>
          </a:prstGeom>
          <a:noFill/>
        </p:spPr>
        <p:txBody>
          <a:bodyPr wrap="square" rtlCol="0">
            <a:spAutoFit/>
          </a:bodyPr>
          <a:lstStyle/>
          <a:p>
            <a:r>
              <a:rPr lang="en-IN" dirty="0"/>
              <a:t>Resin modified glass ionomer</a:t>
            </a:r>
          </a:p>
        </p:txBody>
      </p:sp>
    </p:spTree>
    <p:extLst>
      <p:ext uri="{BB962C8B-B14F-4D97-AF65-F5344CB8AC3E}">
        <p14:creationId xmlns:p14="http://schemas.microsoft.com/office/powerpoint/2010/main" xmlns="" val="1631452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F56B8DC-BE7A-428C-B36C-BDB36C848168}"/>
              </a:ext>
            </a:extLst>
          </p:cNvPr>
          <p:cNvSpPr>
            <a:spLocks noGrp="1"/>
          </p:cNvSpPr>
          <p:nvPr>
            <p:ph idx="1"/>
          </p:nvPr>
        </p:nvSpPr>
        <p:spPr>
          <a:xfrm>
            <a:off x="0" y="0"/>
            <a:ext cx="12192000" cy="6858000"/>
          </a:xfrm>
        </p:spPr>
        <p:txBody>
          <a:bodyPr/>
          <a:lstStyle/>
          <a:p>
            <a:pPr marL="0" indent="0">
              <a:buNone/>
            </a:pPr>
            <a:endParaRPr lang="en-IN" dirty="0"/>
          </a:p>
          <a:p>
            <a:pPr marL="0" indent="0" algn="l">
              <a:buNone/>
            </a:pPr>
            <a:endParaRPr lang="en-IN" sz="2400" b="0" i="0" u="none" strike="noStrike" baseline="0" dirty="0">
              <a:latin typeface="Giovanni-Book"/>
            </a:endParaRPr>
          </a:p>
          <a:p>
            <a:pPr marL="0" indent="0" algn="l">
              <a:buNone/>
            </a:pPr>
            <a:r>
              <a:rPr lang="en-IN" sz="2400" b="0" i="0" u="none" strike="noStrike" baseline="0" dirty="0">
                <a:latin typeface="Giovanni-Book"/>
              </a:rPr>
              <a:t>Careful </a:t>
            </a:r>
            <a:r>
              <a:rPr lang="en-US" sz="2400" b="0" i="0" u="none" strike="noStrike" baseline="0" dirty="0">
                <a:latin typeface="Giovanni-Book"/>
              </a:rPr>
              <a:t>evaluation of the site should be performed to determine </a:t>
            </a:r>
            <a:r>
              <a:rPr lang="en-IN" sz="2400" b="0" i="0" u="none" strike="noStrike" baseline="0" dirty="0">
                <a:latin typeface="Giovanni-Book"/>
              </a:rPr>
              <a:t>the appropriate treatment:</a:t>
            </a:r>
          </a:p>
          <a:p>
            <a:pPr marL="0" indent="0" algn="l">
              <a:buNone/>
            </a:pPr>
            <a:r>
              <a:rPr lang="en-IN" sz="2400" b="1" i="0" u="none" strike="noStrike" baseline="0" dirty="0">
                <a:latin typeface="Frutiger-Bold"/>
              </a:rPr>
              <a:t>I. </a:t>
            </a:r>
            <a:r>
              <a:rPr lang="en-IN" sz="2400" b="0" i="0" u="none" strike="noStrike" baseline="0" dirty="0">
                <a:latin typeface="Giovanni-Book"/>
              </a:rPr>
              <a:t>Restoration</a:t>
            </a:r>
          </a:p>
          <a:p>
            <a:pPr marL="0" indent="0" algn="l">
              <a:buNone/>
            </a:pPr>
            <a:r>
              <a:rPr lang="en-US" sz="2400" b="1" i="0" u="none" strike="noStrike" baseline="0" dirty="0">
                <a:latin typeface="Frutiger-Bold"/>
              </a:rPr>
              <a:t>II. </a:t>
            </a:r>
            <a:r>
              <a:rPr lang="en-US" sz="2400" b="0" i="0" u="none" strike="noStrike" baseline="0" dirty="0">
                <a:latin typeface="Giovanni-Book"/>
              </a:rPr>
              <a:t>Soft tissue coverage (graft)</a:t>
            </a:r>
          </a:p>
          <a:p>
            <a:pPr marL="0" indent="0" algn="l">
              <a:buNone/>
            </a:pPr>
            <a:r>
              <a:rPr lang="en-IN" sz="2400" b="1" i="0" u="none" strike="noStrike" baseline="0" dirty="0">
                <a:latin typeface="Frutiger-Bold"/>
              </a:rPr>
              <a:t>III. </a:t>
            </a:r>
            <a:r>
              <a:rPr lang="en-IN" sz="2400" b="0" i="0" u="none" strike="noStrike" baseline="0" dirty="0">
                <a:latin typeface="Giovanni-Book"/>
              </a:rPr>
              <a:t>Combined approach</a:t>
            </a:r>
          </a:p>
          <a:p>
            <a:pPr marL="0" indent="0" algn="l">
              <a:buNone/>
            </a:pPr>
            <a:endParaRPr lang="en-IN" sz="2400" dirty="0">
              <a:latin typeface="Giovanni-Book"/>
            </a:endParaRPr>
          </a:p>
          <a:p>
            <a:pPr marL="0" indent="0" algn="l">
              <a:buNone/>
            </a:pPr>
            <a:r>
              <a:rPr lang="en-IN" sz="2400" dirty="0">
                <a:latin typeface="Giovanni-Book"/>
              </a:rPr>
              <a:t>If lesion located in enamel, soft tissue coverage not recommended.</a:t>
            </a:r>
          </a:p>
        </p:txBody>
      </p:sp>
    </p:spTree>
    <p:extLst>
      <p:ext uri="{BB962C8B-B14F-4D97-AF65-F5344CB8AC3E}">
        <p14:creationId xmlns:p14="http://schemas.microsoft.com/office/powerpoint/2010/main" xmlns="" val="3643367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88108FA-239A-4A4A-B1AF-60E8427B242F}"/>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p:txBody>
      </p:sp>
      <p:pic>
        <p:nvPicPr>
          <p:cNvPr id="5" name="Picture 4">
            <a:extLst>
              <a:ext uri="{FF2B5EF4-FFF2-40B4-BE49-F238E27FC236}">
                <a16:creationId xmlns:a16="http://schemas.microsoft.com/office/drawing/2014/main" xmlns="" id="{8D9831DA-011D-4DA0-9D7C-623FC2FBD305}"/>
              </a:ext>
            </a:extLst>
          </p:cNvPr>
          <p:cNvPicPr>
            <a:picLocks noChangeAspect="1"/>
          </p:cNvPicPr>
          <p:nvPr/>
        </p:nvPicPr>
        <p:blipFill>
          <a:blip r:embed="rId2"/>
          <a:stretch>
            <a:fillRect/>
          </a:stretch>
        </p:blipFill>
        <p:spPr>
          <a:xfrm>
            <a:off x="1613647" y="1162975"/>
            <a:ext cx="8964705" cy="5211192"/>
          </a:xfrm>
          <a:prstGeom prst="rect">
            <a:avLst/>
          </a:prstGeom>
        </p:spPr>
      </p:pic>
      <p:sp>
        <p:nvSpPr>
          <p:cNvPr id="6" name="Rectangle: Rounded Corners 5">
            <a:extLst>
              <a:ext uri="{FF2B5EF4-FFF2-40B4-BE49-F238E27FC236}">
                <a16:creationId xmlns:a16="http://schemas.microsoft.com/office/drawing/2014/main" xmlns="" id="{9E0B0864-2041-4F51-B1F6-92DC149707AD}"/>
              </a:ext>
            </a:extLst>
          </p:cNvPr>
          <p:cNvSpPr/>
          <p:nvPr/>
        </p:nvSpPr>
        <p:spPr>
          <a:xfrm>
            <a:off x="266330" y="270769"/>
            <a:ext cx="3551068" cy="62143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000" b="1" dirty="0">
                <a:latin typeface="Comic Sans MS" panose="030F0702030302020204" pitchFamily="66" charset="0"/>
              </a:rPr>
              <a:t>Miller classification</a:t>
            </a:r>
          </a:p>
        </p:txBody>
      </p:sp>
    </p:spTree>
    <p:extLst>
      <p:ext uri="{BB962C8B-B14F-4D97-AF65-F5344CB8AC3E}">
        <p14:creationId xmlns:p14="http://schemas.microsoft.com/office/powerpoint/2010/main" xmlns="" val="583732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17800B8-4555-4587-836A-B9296B79EA48}"/>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buNone/>
            </a:pPr>
            <a:endParaRPr lang="en-IN" dirty="0"/>
          </a:p>
          <a:p>
            <a:pPr marL="0" indent="0">
              <a:buNone/>
            </a:pPr>
            <a:r>
              <a:rPr lang="en-IN" sz="2400" dirty="0">
                <a:latin typeface="Giovanni-Book"/>
              </a:rPr>
              <a:t>Abnormalities on genes – formation of enamel.</a:t>
            </a:r>
          </a:p>
          <a:p>
            <a:pPr marL="0" indent="0">
              <a:buNone/>
            </a:pPr>
            <a:r>
              <a:rPr lang="en-IN" sz="2400" dirty="0">
                <a:latin typeface="Giovanni-Book"/>
              </a:rPr>
              <a:t>Autosomal dominant.</a:t>
            </a:r>
          </a:p>
          <a:p>
            <a:pPr marL="0" indent="0">
              <a:buNone/>
            </a:pPr>
            <a:r>
              <a:rPr lang="en-IN" sz="2400" b="1" u="sng" dirty="0">
                <a:solidFill>
                  <a:schemeClr val="accent1">
                    <a:lumMod val="40000"/>
                    <a:lumOff val="60000"/>
                  </a:schemeClr>
                </a:solidFill>
                <a:latin typeface="Giovanni-Book"/>
              </a:rPr>
              <a:t>Features:</a:t>
            </a:r>
          </a:p>
          <a:p>
            <a:pPr marL="0" indent="0">
              <a:buNone/>
            </a:pPr>
            <a:r>
              <a:rPr lang="en-IN" sz="2400" dirty="0">
                <a:latin typeface="Giovanni-Book"/>
              </a:rPr>
              <a:t>Thin enamel – easily chips off, soft</a:t>
            </a:r>
          </a:p>
          <a:p>
            <a:pPr marL="0" indent="0">
              <a:buNone/>
            </a:pPr>
            <a:r>
              <a:rPr lang="en-IN" sz="2400" dirty="0">
                <a:latin typeface="Giovanni-Book"/>
              </a:rPr>
              <a:t>Open contact</a:t>
            </a:r>
          </a:p>
          <a:p>
            <a:pPr marL="0" indent="0">
              <a:buNone/>
            </a:pPr>
            <a:r>
              <a:rPr lang="en-IN" sz="2400" dirty="0">
                <a:latin typeface="Giovanni-Book"/>
              </a:rPr>
              <a:t>Easily worn</a:t>
            </a:r>
          </a:p>
          <a:p>
            <a:pPr marL="0" indent="0">
              <a:buNone/>
            </a:pPr>
            <a:r>
              <a:rPr lang="en-IN" sz="2400" dirty="0">
                <a:latin typeface="Giovanni-Book"/>
              </a:rPr>
              <a:t>Yellow/black discoloration</a:t>
            </a:r>
          </a:p>
        </p:txBody>
      </p:sp>
      <p:sp>
        <p:nvSpPr>
          <p:cNvPr id="4" name="Rectangle: Rounded Corners 3">
            <a:extLst>
              <a:ext uri="{FF2B5EF4-FFF2-40B4-BE49-F238E27FC236}">
                <a16:creationId xmlns:a16="http://schemas.microsoft.com/office/drawing/2014/main" xmlns="" id="{F07C91C1-26CD-4637-BD30-E2CE46D5F847}"/>
              </a:ext>
            </a:extLst>
          </p:cNvPr>
          <p:cNvSpPr/>
          <p:nvPr/>
        </p:nvSpPr>
        <p:spPr>
          <a:xfrm>
            <a:off x="3710867" y="221942"/>
            <a:ext cx="5007006" cy="6391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AMELOGENESIS IMPERFECTA</a:t>
            </a:r>
          </a:p>
        </p:txBody>
      </p:sp>
      <p:pic>
        <p:nvPicPr>
          <p:cNvPr id="6" name="Picture 5">
            <a:extLst>
              <a:ext uri="{FF2B5EF4-FFF2-40B4-BE49-F238E27FC236}">
                <a16:creationId xmlns:a16="http://schemas.microsoft.com/office/drawing/2014/main" xmlns="" id="{AFD08719-3C16-478F-BFB4-7C1F63AC1D8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09410" y="2143479"/>
            <a:ext cx="2984500" cy="1716088"/>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4924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C5913B0-E3EB-4EB5-9993-E3CEB3BA6A4E}"/>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US" altLang="en-US" sz="2400" b="1" u="sng" dirty="0">
                <a:solidFill>
                  <a:schemeClr val="accent1">
                    <a:lumMod val="40000"/>
                    <a:lumOff val="60000"/>
                  </a:schemeClr>
                </a:solidFill>
                <a:latin typeface="Book Antiqua" panose="02040602050305030304" pitchFamily="18" charset="0"/>
              </a:rPr>
              <a:t>Treatment modalities:</a:t>
            </a:r>
            <a:endParaRPr lang="en-IN" altLang="en-US" sz="2400" b="1" u="sng" dirty="0">
              <a:solidFill>
                <a:schemeClr val="accent1">
                  <a:lumMod val="40000"/>
                  <a:lumOff val="60000"/>
                </a:schemeClr>
              </a:solidFill>
              <a:latin typeface="Book Antiqua" panose="02040602050305030304" pitchFamily="18" charset="0"/>
            </a:endParaRPr>
          </a:p>
          <a:p>
            <a:pPr marL="0" indent="0">
              <a:buNone/>
            </a:pPr>
            <a:r>
              <a:rPr lang="en-US" altLang="en-US" sz="2000" dirty="0">
                <a:latin typeface="Book Antiqua" panose="02040602050305030304" pitchFamily="18" charset="0"/>
              </a:rPr>
              <a:t>- </a:t>
            </a:r>
            <a:r>
              <a:rPr lang="en-US" altLang="en-US" sz="2400" dirty="0">
                <a:latin typeface="Book Antiqua" panose="02040602050305030304" pitchFamily="18" charset="0"/>
              </a:rPr>
              <a:t>Early diagnosis </a:t>
            </a:r>
            <a:r>
              <a:rPr lang="en-US" altLang="en-US" sz="2400" dirty="0">
                <a:latin typeface="Book Antiqua" panose="02040602050305030304" pitchFamily="18" charset="0"/>
                <a:sym typeface="Wingdings" panose="05000000000000000000" pitchFamily="2" charset="2"/>
              </a:rPr>
              <a:t></a:t>
            </a:r>
            <a:r>
              <a:rPr lang="en-US" altLang="en-US" sz="2400" dirty="0">
                <a:latin typeface="Book Antiqua" panose="02040602050305030304" pitchFamily="18" charset="0"/>
              </a:rPr>
              <a:t> key to a  successful treatment </a:t>
            </a:r>
            <a:endParaRPr lang="en-IN" altLang="en-US" sz="2400" dirty="0">
              <a:latin typeface="Book Antiqua" panose="02040602050305030304" pitchFamily="18" charset="0"/>
            </a:endParaRPr>
          </a:p>
          <a:p>
            <a:pPr marL="0" indent="0">
              <a:buNone/>
            </a:pPr>
            <a:r>
              <a:rPr lang="en-US" altLang="en-US" sz="2400" dirty="0">
                <a:latin typeface="Book Antiqua" panose="02040602050305030304" pitchFamily="18" charset="0"/>
              </a:rPr>
              <a:t>- Selective odontotomy for esthetically reshaping the teeth</a:t>
            </a:r>
          </a:p>
          <a:p>
            <a:pPr marL="0" indent="0">
              <a:buNone/>
            </a:pPr>
            <a:r>
              <a:rPr lang="en-US" altLang="en-US" sz="2400" dirty="0">
                <a:latin typeface="Book Antiqua" panose="02040602050305030304" pitchFamily="18" charset="0"/>
              </a:rPr>
              <a:t>-  Conservative non-restorative treatment </a:t>
            </a:r>
            <a:r>
              <a:rPr lang="en-US" altLang="en-US" sz="2400" dirty="0">
                <a:latin typeface="Book Antiqua" panose="02040602050305030304" pitchFamily="18" charset="0"/>
                <a:sym typeface="Wingdings" panose="05000000000000000000" pitchFamily="2" charset="2"/>
              </a:rPr>
              <a:t> </a:t>
            </a:r>
            <a:r>
              <a:rPr lang="en-US" altLang="en-US" sz="2400" dirty="0">
                <a:latin typeface="Book Antiqua" panose="02040602050305030304" pitchFamily="18" charset="0"/>
              </a:rPr>
              <a:t>tried first, before resorting to restorative procedures.</a:t>
            </a:r>
          </a:p>
          <a:p>
            <a:pPr marL="0" indent="0">
              <a:buNone/>
            </a:pPr>
            <a:r>
              <a:rPr lang="en-US" altLang="en-US" sz="2400" dirty="0">
                <a:latin typeface="Book Antiqua" panose="02040602050305030304" pitchFamily="18" charset="0"/>
              </a:rPr>
              <a:t>- If enamel defects are not associated with dentinal defects </a:t>
            </a:r>
            <a:r>
              <a:rPr lang="en-US" altLang="en-US" sz="2400" dirty="0">
                <a:latin typeface="Book Antiqua" panose="02040602050305030304" pitchFamily="18" charset="0"/>
                <a:sym typeface="Wingdings" panose="05000000000000000000" pitchFamily="2" charset="2"/>
              </a:rPr>
              <a:t> </a:t>
            </a:r>
            <a:r>
              <a:rPr lang="en-US" altLang="en-US" sz="2400" dirty="0">
                <a:latin typeface="Book Antiqua" panose="02040602050305030304" pitchFamily="18" charset="0"/>
              </a:rPr>
              <a:t>restorative prognosis is </a:t>
            </a:r>
            <a:r>
              <a:rPr lang="en-US" altLang="en-US" sz="2400" dirty="0" err="1">
                <a:latin typeface="Book Antiqua" panose="02040602050305030304" pitchFamily="18" charset="0"/>
              </a:rPr>
              <a:t>favourable</a:t>
            </a:r>
            <a:endParaRPr lang="en-IN" altLang="en-US" sz="2400" dirty="0">
              <a:latin typeface="Book Antiqua" panose="02040602050305030304" pitchFamily="18" charset="0"/>
            </a:endParaRPr>
          </a:p>
          <a:p>
            <a:pPr>
              <a:buFontTx/>
              <a:buNone/>
            </a:pPr>
            <a:r>
              <a:rPr lang="en-US" altLang="en-US" sz="2400" dirty="0">
                <a:latin typeface="Book Antiqua" panose="02040602050305030304" pitchFamily="18" charset="0"/>
              </a:rPr>
              <a:t>           Porcelain veneers or cast ceramic restorations</a:t>
            </a:r>
            <a:endParaRPr lang="en-IN" altLang="en-US" sz="2400" dirty="0">
              <a:latin typeface="Book Antiqua" panose="02040602050305030304" pitchFamily="18" charset="0"/>
            </a:endParaRPr>
          </a:p>
          <a:p>
            <a:pPr marL="0" indent="0">
              <a:buNone/>
            </a:pPr>
            <a:endParaRPr lang="en-IN" dirty="0"/>
          </a:p>
        </p:txBody>
      </p:sp>
    </p:spTree>
    <p:extLst>
      <p:ext uri="{BB962C8B-B14F-4D97-AF65-F5344CB8AC3E}">
        <p14:creationId xmlns:p14="http://schemas.microsoft.com/office/powerpoint/2010/main" xmlns="" val="164189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C8EEFE-F35C-4F55-B2CF-955DFDC3375E}"/>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lgn="l">
              <a:buNone/>
            </a:pPr>
            <a:endParaRPr lang="en-US" sz="1800" b="1" i="0" u="none" strike="noStrike" baseline="0" dirty="0">
              <a:solidFill>
                <a:schemeClr val="accent3">
                  <a:lumMod val="40000"/>
                  <a:lumOff val="60000"/>
                </a:schemeClr>
              </a:solidFill>
              <a:latin typeface="Giovanni-Bold"/>
            </a:endParaRPr>
          </a:p>
          <a:p>
            <a:pPr marL="0" indent="0" algn="l">
              <a:buNone/>
            </a:pPr>
            <a:r>
              <a:rPr lang="en-US" sz="2800" b="1" i="0" u="sng" strike="noStrike" baseline="0" dirty="0">
                <a:solidFill>
                  <a:schemeClr val="accent1">
                    <a:lumMod val="40000"/>
                    <a:lumOff val="60000"/>
                  </a:schemeClr>
                </a:solidFill>
                <a:latin typeface="Giovanni-Bold"/>
              </a:rPr>
              <a:t>Definition:</a:t>
            </a:r>
            <a:r>
              <a:rPr lang="en-US" sz="2800" b="1" i="0" strike="noStrike" baseline="0" dirty="0">
                <a:solidFill>
                  <a:schemeClr val="accent1">
                    <a:lumMod val="40000"/>
                    <a:lumOff val="60000"/>
                  </a:schemeClr>
                </a:solidFill>
                <a:latin typeface="Giovanni-Bold"/>
              </a:rPr>
              <a:t> </a:t>
            </a:r>
          </a:p>
          <a:p>
            <a:pPr marL="0" indent="0" algn="l">
              <a:buNone/>
            </a:pPr>
            <a:r>
              <a:rPr lang="en-US" sz="2800" i="0" u="none" strike="noStrike" baseline="0" dirty="0">
                <a:latin typeface="Giovanni-Bold"/>
              </a:rPr>
              <a:t>Mechanical wear of incisal or occlusal surfaces of tooth as a result of functional or parafunctional movements of mandible.</a:t>
            </a:r>
          </a:p>
          <a:p>
            <a:pPr algn="l">
              <a:buFontTx/>
              <a:buChar char="-"/>
            </a:pPr>
            <a:r>
              <a:rPr lang="en-US" sz="2800" dirty="0">
                <a:latin typeface="Giovanni-Bold"/>
              </a:rPr>
              <a:t>Frictional forces between contacting teeth.</a:t>
            </a:r>
          </a:p>
          <a:p>
            <a:pPr algn="l">
              <a:buFontTx/>
              <a:buChar char="-"/>
            </a:pPr>
            <a:r>
              <a:rPr lang="en-US" sz="2800" dirty="0">
                <a:latin typeface="Giovanni-Bold"/>
              </a:rPr>
              <a:t>Continuous and age dependent, Physiologic process.</a:t>
            </a:r>
          </a:p>
          <a:p>
            <a:pPr algn="l">
              <a:buFontTx/>
              <a:buChar char="-"/>
            </a:pPr>
            <a:endParaRPr lang="en-US" sz="2800" dirty="0">
              <a:solidFill>
                <a:schemeClr val="accent3">
                  <a:lumMod val="40000"/>
                  <a:lumOff val="60000"/>
                </a:schemeClr>
              </a:solidFill>
              <a:latin typeface="Giovanni-Bold"/>
            </a:endParaRPr>
          </a:p>
          <a:p>
            <a:pPr marL="0" indent="0" algn="l">
              <a:buNone/>
            </a:pPr>
            <a:endParaRPr lang="en-IN" sz="2800" dirty="0"/>
          </a:p>
        </p:txBody>
      </p:sp>
      <p:sp>
        <p:nvSpPr>
          <p:cNvPr id="4" name="Rectangle: Rounded Corners 3">
            <a:extLst>
              <a:ext uri="{FF2B5EF4-FFF2-40B4-BE49-F238E27FC236}">
                <a16:creationId xmlns:a16="http://schemas.microsoft.com/office/drawing/2014/main" xmlns="" id="{85DCD22E-A7A2-4F37-900D-197CBBB4A957}"/>
              </a:ext>
            </a:extLst>
          </p:cNvPr>
          <p:cNvSpPr/>
          <p:nvPr/>
        </p:nvSpPr>
        <p:spPr>
          <a:xfrm>
            <a:off x="4909351" y="292964"/>
            <a:ext cx="2965142" cy="4350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ATTRITION</a:t>
            </a:r>
          </a:p>
        </p:txBody>
      </p:sp>
      <p:pic>
        <p:nvPicPr>
          <p:cNvPr id="6" name="Picture 2">
            <a:extLst>
              <a:ext uri="{FF2B5EF4-FFF2-40B4-BE49-F238E27FC236}">
                <a16:creationId xmlns:a16="http://schemas.microsoft.com/office/drawing/2014/main" xmlns="" id="{775B89B5-3D7A-4BB6-8CF6-F0F5828E42E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28856" y="4160050"/>
            <a:ext cx="3094038" cy="189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508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38F6982-EE70-4655-A703-8AA4D352DA18}"/>
              </a:ext>
            </a:extLst>
          </p:cNvPr>
          <p:cNvSpPr>
            <a:spLocks noGrp="1"/>
          </p:cNvSpPr>
          <p:nvPr>
            <p:ph idx="1"/>
          </p:nvPr>
        </p:nvSpPr>
        <p:spPr>
          <a:xfrm>
            <a:off x="0" y="0"/>
            <a:ext cx="12192000" cy="6858000"/>
          </a:xfrm>
        </p:spPr>
        <p:txBody>
          <a:bodyPr/>
          <a:lstStyle/>
          <a:p>
            <a:pPr marL="0" indent="0">
              <a:buNone/>
            </a:pPr>
            <a:endParaRPr lang="en-US" altLang="en-US" sz="2000" dirty="0">
              <a:latin typeface="Book Antiqua" panose="02040602050305030304" pitchFamily="18" charset="0"/>
            </a:endParaRPr>
          </a:p>
          <a:p>
            <a:pPr marL="0" indent="0">
              <a:buNone/>
            </a:pPr>
            <a:endParaRPr lang="en-US" altLang="en-US" dirty="0">
              <a:latin typeface="Book Antiqua" panose="02040602050305030304" pitchFamily="18" charset="0"/>
            </a:endParaRPr>
          </a:p>
          <a:p>
            <a:pPr marL="0" indent="0">
              <a:buNone/>
            </a:pPr>
            <a:endParaRPr lang="en-US" altLang="en-US" sz="2000" dirty="0">
              <a:latin typeface="Book Antiqua" panose="02040602050305030304" pitchFamily="18" charset="0"/>
            </a:endParaRPr>
          </a:p>
          <a:p>
            <a:pPr marL="0" indent="0">
              <a:buNone/>
            </a:pPr>
            <a:r>
              <a:rPr lang="en-US" altLang="en-US" sz="2000" dirty="0">
                <a:latin typeface="Book Antiqua" panose="02040602050305030304" pitchFamily="18" charset="0"/>
              </a:rPr>
              <a:t>- </a:t>
            </a:r>
            <a:r>
              <a:rPr lang="en-US" altLang="en-US" sz="2400" dirty="0" err="1">
                <a:latin typeface="Giovanni-Book"/>
              </a:rPr>
              <a:t>Dentinogenesis</a:t>
            </a:r>
            <a:r>
              <a:rPr lang="en-US" altLang="en-US" sz="2400" dirty="0">
                <a:latin typeface="Giovanni-Book"/>
              </a:rPr>
              <a:t> imperfecta is a genetically dictated class of disease, affecting the formation and/or maturation of the dentin matrix.</a:t>
            </a:r>
          </a:p>
          <a:p>
            <a:pPr marL="0" indent="0">
              <a:buNone/>
            </a:pPr>
            <a:r>
              <a:rPr lang="en-US" sz="2400" dirty="0">
                <a:latin typeface="Giovanni-Book"/>
              </a:rPr>
              <a:t>- 8 types- Hereditary opalescent dentin common.</a:t>
            </a:r>
          </a:p>
          <a:p>
            <a:pPr marL="0" indent="0">
              <a:buNone/>
            </a:pPr>
            <a:endParaRPr lang="en-US" dirty="0">
              <a:latin typeface="Book Antiqua" panose="02040602050305030304" pitchFamily="18" charset="0"/>
            </a:endParaRPr>
          </a:p>
          <a:p>
            <a:pPr marL="0" indent="0">
              <a:buNone/>
            </a:pPr>
            <a:r>
              <a:rPr lang="en-IN" sz="2400" b="1" u="sng" dirty="0">
                <a:solidFill>
                  <a:schemeClr val="accent1">
                    <a:lumMod val="40000"/>
                    <a:lumOff val="60000"/>
                  </a:schemeClr>
                </a:solidFill>
                <a:latin typeface="Giovanni-Book"/>
              </a:rPr>
              <a:t>Features:</a:t>
            </a:r>
          </a:p>
          <a:p>
            <a:pPr marL="0" indent="0">
              <a:buNone/>
            </a:pPr>
            <a:r>
              <a:rPr lang="en-IN" sz="2400" dirty="0">
                <a:latin typeface="Giovanni-Book"/>
              </a:rPr>
              <a:t>Grey, yellow-brown, violet.</a:t>
            </a:r>
          </a:p>
          <a:p>
            <a:pPr marL="0" indent="0">
              <a:buNone/>
            </a:pPr>
            <a:r>
              <a:rPr lang="en-IN" sz="2400" dirty="0">
                <a:latin typeface="Giovanni-Book"/>
              </a:rPr>
              <a:t>Enamel chipped easily – defective DEJ.</a:t>
            </a:r>
          </a:p>
          <a:p>
            <a:pPr marL="0" indent="0">
              <a:buNone/>
            </a:pPr>
            <a:r>
              <a:rPr lang="en-IN" sz="2400" dirty="0">
                <a:latin typeface="Giovanni-Book"/>
              </a:rPr>
              <a:t>Roots short, slender.</a:t>
            </a:r>
          </a:p>
          <a:p>
            <a:pPr marL="0" indent="0">
              <a:buNone/>
            </a:pPr>
            <a:r>
              <a:rPr lang="en-IN" sz="2400" dirty="0">
                <a:latin typeface="Giovanni-Book"/>
              </a:rPr>
              <a:t>If decay present – spreads laterally.</a:t>
            </a:r>
          </a:p>
          <a:p>
            <a:pPr marL="0" indent="0">
              <a:buNone/>
            </a:pPr>
            <a:r>
              <a:rPr lang="en-IN" sz="2400" dirty="0">
                <a:latin typeface="Giovanni-Book"/>
              </a:rPr>
              <a:t>Dentin devoid of dentinal tubules.</a:t>
            </a:r>
          </a:p>
          <a:p>
            <a:pPr marL="0" indent="0">
              <a:buNone/>
            </a:pPr>
            <a:r>
              <a:rPr lang="en-IN" sz="2400" dirty="0">
                <a:latin typeface="Giovanni-Book"/>
              </a:rPr>
              <a:t>Root canal/pulp chamber obliterated.</a:t>
            </a:r>
          </a:p>
        </p:txBody>
      </p:sp>
      <p:sp>
        <p:nvSpPr>
          <p:cNvPr id="4" name="Rectangle: Rounded Corners 3">
            <a:extLst>
              <a:ext uri="{FF2B5EF4-FFF2-40B4-BE49-F238E27FC236}">
                <a16:creationId xmlns:a16="http://schemas.microsoft.com/office/drawing/2014/main" xmlns="" id="{1CD13982-0959-4035-B680-B2C06843E42A}"/>
              </a:ext>
            </a:extLst>
          </p:cNvPr>
          <p:cNvSpPr/>
          <p:nvPr/>
        </p:nvSpPr>
        <p:spPr>
          <a:xfrm>
            <a:off x="3204840" y="310718"/>
            <a:ext cx="5539666" cy="4971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DENTINOGENESIS IMPERFECTA</a:t>
            </a:r>
          </a:p>
        </p:txBody>
      </p:sp>
      <p:pic>
        <p:nvPicPr>
          <p:cNvPr id="6" name="Picture 3">
            <a:extLst>
              <a:ext uri="{FF2B5EF4-FFF2-40B4-BE49-F238E27FC236}">
                <a16:creationId xmlns:a16="http://schemas.microsoft.com/office/drawing/2014/main" xmlns="" id="{0CF1A66E-5F03-4E9F-967A-FA2CE179753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31693" y="2147549"/>
            <a:ext cx="2717800" cy="193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4468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8CDA139-FF11-4240-B32E-E38E428C0138}"/>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US" altLang="en-US" sz="2400" b="1" u="sng" dirty="0">
                <a:solidFill>
                  <a:schemeClr val="accent1">
                    <a:lumMod val="40000"/>
                    <a:lumOff val="60000"/>
                  </a:schemeClr>
                </a:solidFill>
                <a:latin typeface="Giovanni-Book"/>
              </a:rPr>
              <a:t>Treatment modalities:</a:t>
            </a:r>
            <a:endParaRPr lang="en-IN" altLang="en-US" sz="2400" u="sng" dirty="0">
              <a:solidFill>
                <a:schemeClr val="accent1">
                  <a:lumMod val="40000"/>
                  <a:lumOff val="60000"/>
                </a:schemeClr>
              </a:solidFill>
              <a:latin typeface="Giovanni-Book"/>
            </a:endParaRPr>
          </a:p>
          <a:p>
            <a:pPr marL="0" indent="0">
              <a:buNone/>
            </a:pPr>
            <a:r>
              <a:rPr lang="en-US" altLang="en-US" sz="2400" dirty="0">
                <a:latin typeface="Giovanni-Book"/>
              </a:rPr>
              <a:t>Success for treatment depends upon early diagnosis and care</a:t>
            </a:r>
            <a:endParaRPr lang="en-IN" altLang="en-US" sz="2400" dirty="0">
              <a:latin typeface="Giovanni-Book"/>
            </a:endParaRPr>
          </a:p>
          <a:p>
            <a:pPr marL="0" indent="0">
              <a:buNone/>
            </a:pPr>
            <a:r>
              <a:rPr lang="en-US" altLang="en-US" sz="2400" dirty="0">
                <a:latin typeface="Giovanni-Book"/>
              </a:rPr>
              <a:t>No attempt to use </a:t>
            </a:r>
            <a:r>
              <a:rPr lang="en-US" altLang="en-US" sz="2400" dirty="0" err="1">
                <a:latin typeface="Giovanni-Book"/>
              </a:rPr>
              <a:t>intracoronal</a:t>
            </a:r>
            <a:r>
              <a:rPr lang="en-US" altLang="en-US" sz="2400" dirty="0">
                <a:latin typeface="Giovanni-Book"/>
              </a:rPr>
              <a:t> or </a:t>
            </a:r>
            <a:r>
              <a:rPr lang="en-US" altLang="en-US" sz="2400" dirty="0" err="1">
                <a:latin typeface="Giovanni-Book"/>
              </a:rPr>
              <a:t>intraradicular</a:t>
            </a:r>
            <a:r>
              <a:rPr lang="en-US" altLang="en-US" sz="2400" dirty="0">
                <a:latin typeface="Giovanni-Book"/>
              </a:rPr>
              <a:t> retention modes</a:t>
            </a:r>
            <a:endParaRPr lang="en-IN" altLang="en-US" sz="2400" dirty="0">
              <a:latin typeface="Giovanni-Book"/>
            </a:endParaRPr>
          </a:p>
          <a:p>
            <a:pPr marL="0" indent="0">
              <a:buNone/>
            </a:pPr>
            <a:r>
              <a:rPr lang="en-US" altLang="en-US" sz="2400" dirty="0">
                <a:latin typeface="Giovanni-Book"/>
              </a:rPr>
              <a:t>The only retention possible is </a:t>
            </a:r>
            <a:r>
              <a:rPr lang="en-US" altLang="en-US" sz="2400" dirty="0" err="1">
                <a:latin typeface="Giovanni-Book"/>
              </a:rPr>
              <a:t>extracoronal</a:t>
            </a:r>
            <a:r>
              <a:rPr lang="en-US" altLang="en-US" sz="2400" dirty="0">
                <a:latin typeface="Giovanni-Book"/>
              </a:rPr>
              <a:t> reinforcing protecting veneering restorations</a:t>
            </a:r>
            <a:endParaRPr lang="en-IN" altLang="en-US" sz="2400" dirty="0">
              <a:latin typeface="Giovanni-Book"/>
            </a:endParaRPr>
          </a:p>
          <a:p>
            <a:pPr marL="0" indent="0">
              <a:buNone/>
            </a:pPr>
            <a:r>
              <a:rPr lang="en-US" altLang="en-US" sz="2400" dirty="0">
                <a:latin typeface="Giovanni-Book"/>
              </a:rPr>
              <a:t>Cast metal crowns </a:t>
            </a:r>
            <a:r>
              <a:rPr lang="en-US" altLang="en-US" sz="2400" dirty="0">
                <a:latin typeface="Giovanni-Book"/>
                <a:sym typeface="Wingdings" panose="05000000000000000000" pitchFamily="2" charset="2"/>
              </a:rPr>
              <a:t></a:t>
            </a:r>
            <a:r>
              <a:rPr lang="en-US" altLang="en-US" sz="2400" dirty="0">
                <a:latin typeface="Giovanni-Book"/>
              </a:rPr>
              <a:t> posterior teeth and</a:t>
            </a:r>
          </a:p>
          <a:p>
            <a:pPr marL="0" indent="0">
              <a:buNone/>
            </a:pPr>
            <a:r>
              <a:rPr lang="en-US" altLang="en-US" sz="2400" dirty="0">
                <a:latin typeface="Giovanni-Book"/>
              </a:rPr>
              <a:t> Jacket crowns </a:t>
            </a:r>
            <a:r>
              <a:rPr lang="en-US" altLang="en-US" sz="2400" dirty="0">
                <a:latin typeface="Giovanni-Book"/>
                <a:sym typeface="Wingdings" panose="05000000000000000000" pitchFamily="2" charset="2"/>
              </a:rPr>
              <a:t></a:t>
            </a:r>
            <a:r>
              <a:rPr lang="en-US" altLang="en-US" sz="2400" dirty="0">
                <a:latin typeface="Giovanni-Book"/>
              </a:rPr>
              <a:t> anterior teeth </a:t>
            </a:r>
            <a:endParaRPr lang="en-IN" altLang="en-US" sz="2400" dirty="0">
              <a:latin typeface="Giovanni-Book"/>
            </a:endParaRPr>
          </a:p>
          <a:p>
            <a:pPr marL="0" indent="0">
              <a:buNone/>
            </a:pPr>
            <a:endParaRPr lang="en-IN" dirty="0"/>
          </a:p>
        </p:txBody>
      </p:sp>
    </p:spTree>
    <p:extLst>
      <p:ext uri="{BB962C8B-B14F-4D97-AF65-F5344CB8AC3E}">
        <p14:creationId xmlns:p14="http://schemas.microsoft.com/office/powerpoint/2010/main" xmlns="" val="1383008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C16CE20-CEA4-4B26-A68A-162FAF129F43}"/>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Hereditary in origin</a:t>
            </a:r>
          </a:p>
          <a:p>
            <a:pPr marL="0" indent="0">
              <a:buNone/>
            </a:pPr>
            <a:r>
              <a:rPr lang="en-IN" dirty="0"/>
              <a:t>Common – upper lateral – peg lateral</a:t>
            </a:r>
          </a:p>
          <a:p>
            <a:pPr marL="0" indent="0">
              <a:buNone/>
            </a:pPr>
            <a:endParaRPr lang="en-IN" dirty="0"/>
          </a:p>
          <a:p>
            <a:pPr>
              <a:buFontTx/>
              <a:buChar char="-"/>
            </a:pPr>
            <a:endParaRPr lang="en-IN" dirty="0"/>
          </a:p>
        </p:txBody>
      </p:sp>
      <p:sp>
        <p:nvSpPr>
          <p:cNvPr id="4" name="Rectangle: Rounded Corners 3">
            <a:extLst>
              <a:ext uri="{FF2B5EF4-FFF2-40B4-BE49-F238E27FC236}">
                <a16:creationId xmlns:a16="http://schemas.microsoft.com/office/drawing/2014/main" xmlns="" id="{5C472D13-E02D-4607-8B18-DD5605C11AD4}"/>
              </a:ext>
            </a:extLst>
          </p:cNvPr>
          <p:cNvSpPr/>
          <p:nvPr/>
        </p:nvSpPr>
        <p:spPr>
          <a:xfrm>
            <a:off x="4598633" y="213064"/>
            <a:ext cx="3116062" cy="4616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MALFORMATIONS</a:t>
            </a:r>
          </a:p>
        </p:txBody>
      </p:sp>
      <p:pic>
        <p:nvPicPr>
          <p:cNvPr id="6" name="Picture 5">
            <a:extLst>
              <a:ext uri="{FF2B5EF4-FFF2-40B4-BE49-F238E27FC236}">
                <a16:creationId xmlns:a16="http://schemas.microsoft.com/office/drawing/2014/main" xmlns="" id="{991CABC7-F76F-4860-B543-0490A4EE8B5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74924" y="1393794"/>
            <a:ext cx="3879541" cy="2121764"/>
          </a:xfrm>
          <a:prstGeom prst="rect">
            <a:avLst/>
          </a:prstGeom>
        </p:spPr>
      </p:pic>
    </p:spTree>
    <p:extLst>
      <p:ext uri="{BB962C8B-B14F-4D97-AF65-F5344CB8AC3E}">
        <p14:creationId xmlns:p14="http://schemas.microsoft.com/office/powerpoint/2010/main" xmlns="" val="1171978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CE5E705-A9C2-491C-A205-8E19C84EC9F2}"/>
              </a:ext>
            </a:extLst>
          </p:cNvPr>
          <p:cNvSpPr>
            <a:spLocks noGrp="1"/>
          </p:cNvSpPr>
          <p:nvPr>
            <p:ph idx="1"/>
          </p:nvPr>
        </p:nvSpPr>
        <p:spPr>
          <a:xfrm>
            <a:off x="159798" y="97654"/>
            <a:ext cx="11833934" cy="6658253"/>
          </a:xfrm>
        </p:spPr>
        <p:txBody>
          <a:bodyPr/>
          <a:lstStyle/>
          <a:p>
            <a:pPr marL="0" indent="0">
              <a:buNone/>
            </a:pPr>
            <a:endParaRPr lang="en-IN" dirty="0"/>
          </a:p>
          <a:p>
            <a:pPr marL="0" indent="0">
              <a:buNone/>
            </a:pPr>
            <a:r>
              <a:rPr lang="en-IN" sz="2400" b="1" u="sng" dirty="0">
                <a:solidFill>
                  <a:schemeClr val="accent1">
                    <a:lumMod val="40000"/>
                    <a:lumOff val="60000"/>
                  </a:schemeClr>
                </a:solidFill>
              </a:rPr>
              <a:t>Treatment modalities:</a:t>
            </a:r>
          </a:p>
          <a:p>
            <a:pPr marL="0" indent="0">
              <a:buNone/>
            </a:pPr>
            <a:endParaRPr lang="en-IN" sz="2400" b="1" u="sng" dirty="0">
              <a:solidFill>
                <a:schemeClr val="accent1">
                  <a:lumMod val="40000"/>
                  <a:lumOff val="60000"/>
                </a:schemeClr>
              </a:solidFill>
            </a:endParaRPr>
          </a:p>
          <a:p>
            <a:pPr>
              <a:lnSpc>
                <a:spcPct val="150000"/>
              </a:lnSpc>
              <a:buFontTx/>
              <a:buChar char="-"/>
            </a:pPr>
            <a:r>
              <a:rPr lang="en-IN" sz="2400" dirty="0"/>
              <a:t>If affected tooth properly aligned – intact enamel – no excessive occlusal loading – conditioning – direct tooth coloured resin.</a:t>
            </a:r>
          </a:p>
          <a:p>
            <a:pPr>
              <a:lnSpc>
                <a:spcPct val="150000"/>
              </a:lnSpc>
              <a:buFontTx/>
              <a:buChar char="-"/>
            </a:pPr>
            <a:r>
              <a:rPr lang="en-IN" sz="2400" dirty="0"/>
              <a:t>If affected teeth malaligned – repositioning should be done before restorative treatment.</a:t>
            </a:r>
          </a:p>
          <a:p>
            <a:pPr>
              <a:lnSpc>
                <a:spcPct val="150000"/>
              </a:lnSpc>
              <a:buFontTx/>
              <a:buChar char="-"/>
            </a:pPr>
            <a:r>
              <a:rPr lang="en-IN" sz="2400" dirty="0"/>
              <a:t>If affected teeth do not have sufficient enamel – PFM/ ceramic veneers.</a:t>
            </a:r>
          </a:p>
          <a:p>
            <a:pPr marL="0" indent="0">
              <a:buNone/>
            </a:pPr>
            <a:endParaRPr lang="en-IN" dirty="0"/>
          </a:p>
        </p:txBody>
      </p:sp>
    </p:spTree>
    <p:extLst>
      <p:ext uri="{BB962C8B-B14F-4D97-AF65-F5344CB8AC3E}">
        <p14:creationId xmlns:p14="http://schemas.microsoft.com/office/powerpoint/2010/main" xmlns="" val="3023788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9040EF0-D73E-427E-B36D-33D7E1C2426C}"/>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US" altLang="en-US" sz="2000" dirty="0">
              <a:latin typeface="Book Antiqua" panose="02040602050305030304" pitchFamily="18" charset="0"/>
            </a:endParaRPr>
          </a:p>
          <a:p>
            <a:pPr>
              <a:buFontTx/>
              <a:buNone/>
            </a:pPr>
            <a:r>
              <a:rPr lang="en-US" altLang="en-US" sz="2400" dirty="0">
                <a:latin typeface="Book Antiqua" panose="02040602050305030304" pitchFamily="18" charset="0"/>
              </a:rPr>
              <a:t>Ameloblasts – enamel forming cells</a:t>
            </a:r>
          </a:p>
          <a:p>
            <a:pPr>
              <a:buFontTx/>
              <a:buNone/>
            </a:pPr>
            <a:r>
              <a:rPr lang="en-US" altLang="en-US" sz="2400" dirty="0">
                <a:latin typeface="Book Antiqua" panose="02040602050305030304" pitchFamily="18" charset="0"/>
              </a:rPr>
              <a:t>If irritated – defective enamel matrix formation.</a:t>
            </a:r>
          </a:p>
          <a:p>
            <a:pPr>
              <a:buFontTx/>
              <a:buNone/>
            </a:pPr>
            <a:r>
              <a:rPr lang="en-IN" altLang="en-US" sz="2400" b="1" u="sng" dirty="0" err="1">
                <a:solidFill>
                  <a:schemeClr val="accent1">
                    <a:lumMod val="40000"/>
                    <a:lumOff val="60000"/>
                  </a:schemeClr>
                </a:solidFill>
                <a:latin typeface="Book Antiqua" panose="02040602050305030304" pitchFamily="18" charset="0"/>
              </a:rPr>
              <a:t>Etiology</a:t>
            </a:r>
            <a:r>
              <a:rPr lang="en-IN" altLang="en-US" sz="2400" b="1" u="sng" dirty="0">
                <a:solidFill>
                  <a:schemeClr val="accent1">
                    <a:lumMod val="40000"/>
                    <a:lumOff val="60000"/>
                  </a:schemeClr>
                </a:solidFill>
                <a:latin typeface="Book Antiqua" panose="02040602050305030304" pitchFamily="18" charset="0"/>
              </a:rPr>
              <a:t>:</a:t>
            </a:r>
          </a:p>
          <a:p>
            <a:pPr>
              <a:buFont typeface="Wingdings" panose="05000000000000000000" pitchFamily="2" charset="2"/>
              <a:buChar char="q"/>
            </a:pPr>
            <a:r>
              <a:rPr lang="en-US" altLang="en-US" sz="2400" dirty="0">
                <a:latin typeface="Book Antiqua" panose="02040602050305030304" pitchFamily="18" charset="0"/>
              </a:rPr>
              <a:t>Nutritional deficiencies</a:t>
            </a:r>
          </a:p>
          <a:p>
            <a:pPr>
              <a:buFont typeface="Wingdings" panose="05000000000000000000" pitchFamily="2" charset="2"/>
              <a:buChar char="q"/>
            </a:pPr>
            <a:endParaRPr lang="en-IN" altLang="en-US" sz="2400" dirty="0">
              <a:latin typeface="Book Antiqua" panose="02040602050305030304" pitchFamily="18" charset="0"/>
            </a:endParaRPr>
          </a:p>
          <a:p>
            <a:pPr>
              <a:buFont typeface="Wingdings" panose="05000000000000000000" pitchFamily="2" charset="2"/>
              <a:buChar char="q"/>
            </a:pPr>
            <a:r>
              <a:rPr lang="en-US" altLang="en-US" sz="2400" dirty="0" err="1">
                <a:latin typeface="Book Antiqua" panose="02040602050305030304" pitchFamily="18" charset="0"/>
              </a:rPr>
              <a:t>Exanthematous</a:t>
            </a:r>
            <a:r>
              <a:rPr lang="en-US" altLang="en-US" sz="2400" dirty="0">
                <a:latin typeface="Book Antiqua" panose="02040602050305030304" pitchFamily="18" charset="0"/>
              </a:rPr>
              <a:t> diseases</a:t>
            </a:r>
          </a:p>
          <a:p>
            <a:pPr>
              <a:buFont typeface="Wingdings" panose="05000000000000000000" pitchFamily="2" charset="2"/>
              <a:buChar char="q"/>
            </a:pPr>
            <a:endParaRPr lang="en-IN" altLang="en-US" sz="2400" dirty="0">
              <a:latin typeface="Book Antiqua" panose="02040602050305030304" pitchFamily="18" charset="0"/>
            </a:endParaRPr>
          </a:p>
          <a:p>
            <a:pPr>
              <a:buFont typeface="Wingdings" panose="05000000000000000000" pitchFamily="2" charset="2"/>
              <a:buChar char="q"/>
            </a:pPr>
            <a:r>
              <a:rPr lang="en-US" altLang="en-US" sz="2400" dirty="0">
                <a:latin typeface="Book Antiqua" panose="02040602050305030304" pitchFamily="18" charset="0"/>
              </a:rPr>
              <a:t>In congenital syphilis</a:t>
            </a:r>
          </a:p>
          <a:p>
            <a:pPr>
              <a:buFont typeface="Wingdings" panose="05000000000000000000" pitchFamily="2" charset="2"/>
              <a:buChar char="q"/>
            </a:pPr>
            <a:endParaRPr lang="en-US" altLang="en-US" sz="2400" dirty="0">
              <a:latin typeface="Book Antiqua" panose="02040602050305030304" pitchFamily="18" charset="0"/>
            </a:endParaRPr>
          </a:p>
          <a:p>
            <a:pPr>
              <a:buFont typeface="Wingdings" panose="05000000000000000000" pitchFamily="2" charset="2"/>
              <a:buChar char="q"/>
            </a:pPr>
            <a:r>
              <a:rPr lang="en-US" altLang="en-US" sz="2400" dirty="0">
                <a:latin typeface="Book Antiqua" panose="02040602050305030304" pitchFamily="18" charset="0"/>
              </a:rPr>
              <a:t>Fluorides</a:t>
            </a:r>
            <a:endParaRPr lang="en-IN" altLang="en-US" sz="2400" dirty="0">
              <a:latin typeface="Book Antiqua" panose="02040602050305030304" pitchFamily="18" charset="0"/>
            </a:endParaRPr>
          </a:p>
          <a:p>
            <a:pPr marL="0" indent="0">
              <a:buNone/>
            </a:pPr>
            <a:endParaRPr lang="en-IN" dirty="0"/>
          </a:p>
        </p:txBody>
      </p:sp>
      <p:pic>
        <p:nvPicPr>
          <p:cNvPr id="5" name="Picture 4">
            <a:extLst>
              <a:ext uri="{FF2B5EF4-FFF2-40B4-BE49-F238E27FC236}">
                <a16:creationId xmlns:a16="http://schemas.microsoft.com/office/drawing/2014/main" xmlns="" id="{FE1F9B7C-1479-44EB-8B4D-F2843F5D52B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417454" y="796880"/>
            <a:ext cx="2163762"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xmlns="" id="{B3C2DEAF-B751-4FEA-B48E-5DD3DAFAAEEB}"/>
              </a:ext>
            </a:extLst>
          </p:cNvPr>
          <p:cNvSpPr/>
          <p:nvPr/>
        </p:nvSpPr>
        <p:spPr>
          <a:xfrm>
            <a:off x="4136994" y="159798"/>
            <a:ext cx="4722921" cy="4882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en-US" sz="2000" b="1" dirty="0">
                <a:solidFill>
                  <a:schemeClr val="bg1"/>
                </a:solidFill>
                <a:latin typeface="Comic Sans MS" panose="030F0702030302020204" pitchFamily="66" charset="0"/>
              </a:rPr>
              <a:t>LOCALIZED ENAMEL HYPOPLASIA</a:t>
            </a:r>
            <a:endParaRPr lang="en-IN"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xmlns="" val="67233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4B90F89-F75B-450A-8004-5A0BB55E91EB}"/>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US" altLang="en-US" sz="2800" b="1" u="sng" dirty="0">
                <a:solidFill>
                  <a:schemeClr val="accent1">
                    <a:lumMod val="40000"/>
                    <a:lumOff val="60000"/>
                  </a:schemeClr>
                </a:solidFill>
                <a:latin typeface="Giovanni-Book"/>
              </a:rPr>
              <a:t>Treatment modalities</a:t>
            </a:r>
            <a:r>
              <a:rPr lang="en-US" altLang="en-US" sz="2800" u="sng" dirty="0">
                <a:solidFill>
                  <a:schemeClr val="accent1">
                    <a:lumMod val="40000"/>
                    <a:lumOff val="60000"/>
                  </a:schemeClr>
                </a:solidFill>
                <a:latin typeface="Giovanni-Book"/>
              </a:rPr>
              <a:t>:</a:t>
            </a:r>
            <a:endParaRPr lang="en-IN" altLang="en-US" sz="2800" u="sng" dirty="0">
              <a:solidFill>
                <a:schemeClr val="accent1">
                  <a:lumMod val="40000"/>
                  <a:lumOff val="60000"/>
                </a:schemeClr>
              </a:solidFill>
              <a:latin typeface="Giovanni-Book"/>
            </a:endParaRPr>
          </a:p>
          <a:p>
            <a:pPr marL="0" indent="0">
              <a:lnSpc>
                <a:spcPct val="150000"/>
              </a:lnSpc>
              <a:buNone/>
            </a:pPr>
            <a:r>
              <a:rPr lang="en-US" altLang="en-US" sz="2400" dirty="0">
                <a:latin typeface="Book Antiqua" panose="02040602050305030304" pitchFamily="18" charset="0"/>
              </a:rPr>
              <a:t>- Minimum size </a:t>
            </a:r>
            <a:r>
              <a:rPr lang="en-US" altLang="en-US" sz="2400" dirty="0" err="1">
                <a:latin typeface="Book Antiqua" panose="02040602050305030304" pitchFamily="18" charset="0"/>
              </a:rPr>
              <a:t>defects</a:t>
            </a:r>
            <a:r>
              <a:rPr lang="en-US" altLang="en-US" sz="2400" dirty="0" err="1">
                <a:latin typeface="Book Antiqua" panose="02040602050305030304" pitchFamily="18" charset="0"/>
                <a:sym typeface="Wingdings" panose="05000000000000000000" pitchFamily="2" charset="2"/>
              </a:rPr>
              <a:t></a:t>
            </a:r>
            <a:r>
              <a:rPr lang="en-US" altLang="en-US" sz="2400" dirty="0" err="1">
                <a:latin typeface="Book Antiqua" panose="02040602050305030304" pitchFamily="18" charset="0"/>
              </a:rPr>
              <a:t>selective</a:t>
            </a:r>
            <a:r>
              <a:rPr lang="en-US" altLang="en-US" sz="2400" dirty="0">
                <a:latin typeface="Book Antiqua" panose="02040602050305030304" pitchFamily="18" charset="0"/>
              </a:rPr>
              <a:t> odontotomy ,blending the defects with the remaining tooth surfaces.</a:t>
            </a:r>
            <a:endParaRPr lang="en-IN" altLang="en-US" sz="2400" dirty="0">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 Restorations with direct tooth colored materials without any mechanical preparation.</a:t>
            </a:r>
            <a:endParaRPr lang="en-IN" altLang="en-US" sz="2400" dirty="0">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 If the defect is at the occluding or contacting area, it is necessary to resort to metallic or cast restorations.</a:t>
            </a:r>
          </a:p>
          <a:p>
            <a:pPr marL="0" indent="0">
              <a:lnSpc>
                <a:spcPct val="150000"/>
              </a:lnSpc>
              <a:buNone/>
            </a:pPr>
            <a:r>
              <a:rPr lang="en-US" altLang="en-US" sz="2400" dirty="0">
                <a:latin typeface="Book Antiqua" panose="02040602050305030304" pitchFamily="18" charset="0"/>
              </a:rPr>
              <a:t>- Vital bleaching.</a:t>
            </a:r>
            <a:endParaRPr lang="en-IN" altLang="en-US" sz="2400" dirty="0">
              <a:latin typeface="Book Antiqua" panose="02040602050305030304" pitchFamily="18" charset="0"/>
            </a:endParaRPr>
          </a:p>
          <a:p>
            <a:pPr marL="0" indent="0">
              <a:buNone/>
            </a:pPr>
            <a:endParaRPr lang="en-IN" dirty="0"/>
          </a:p>
        </p:txBody>
      </p:sp>
    </p:spTree>
    <p:extLst>
      <p:ext uri="{BB962C8B-B14F-4D97-AF65-F5344CB8AC3E}">
        <p14:creationId xmlns:p14="http://schemas.microsoft.com/office/powerpoint/2010/main" xmlns="" val="1577874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58C0F5F-B48F-4A45-9B49-EB5FA58AE5BF}"/>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buNone/>
            </a:pPr>
            <a:endParaRPr lang="en-IN" dirty="0"/>
          </a:p>
          <a:p>
            <a:pPr marL="0" indent="0">
              <a:buNone/>
            </a:pPr>
            <a:r>
              <a:rPr lang="en-IN" sz="2400" dirty="0">
                <a:latin typeface="Giovanni-Book"/>
              </a:rPr>
              <a:t>Defective mineralization of matrix.</a:t>
            </a:r>
          </a:p>
          <a:p>
            <a:pPr marL="0" indent="0">
              <a:buNone/>
            </a:pPr>
            <a:r>
              <a:rPr lang="en-IN" sz="2400" dirty="0">
                <a:latin typeface="Giovanni-Book"/>
              </a:rPr>
              <a:t>Affected areas – appear chalky and soft.</a:t>
            </a:r>
          </a:p>
          <a:p>
            <a:pPr marL="0" indent="0">
              <a:buNone/>
            </a:pPr>
            <a:r>
              <a:rPr lang="en-IN" sz="2400" dirty="0">
                <a:latin typeface="Giovanni-Book"/>
              </a:rPr>
              <a:t>Very stainable.</a:t>
            </a:r>
          </a:p>
          <a:p>
            <a:pPr marL="0" indent="0">
              <a:buNone/>
            </a:pPr>
            <a:r>
              <a:rPr lang="en-IN" sz="2400" dirty="0">
                <a:latin typeface="Giovanni-Book"/>
              </a:rPr>
              <a:t>Extensive – attrition, abrasion.</a:t>
            </a:r>
          </a:p>
        </p:txBody>
      </p:sp>
      <p:sp>
        <p:nvSpPr>
          <p:cNvPr id="4" name="Rectangle: Rounded Corners 3">
            <a:extLst>
              <a:ext uri="{FF2B5EF4-FFF2-40B4-BE49-F238E27FC236}">
                <a16:creationId xmlns:a16="http://schemas.microsoft.com/office/drawing/2014/main" xmlns="" id="{70ED21CE-E7CC-406D-A097-E2D11D6EA9C9}"/>
              </a:ext>
            </a:extLst>
          </p:cNvPr>
          <p:cNvSpPr/>
          <p:nvPr/>
        </p:nvSpPr>
        <p:spPr>
          <a:xfrm>
            <a:off x="2166151" y="213064"/>
            <a:ext cx="8877670" cy="52378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000" b="1" dirty="0">
                <a:latin typeface="Comic Sans MS" panose="030F0702030302020204" pitchFamily="66" charset="0"/>
              </a:rPr>
              <a:t>LOCALIZED HEREDITARY ENAMEL HYPOCALCIFICATION</a:t>
            </a:r>
          </a:p>
        </p:txBody>
      </p:sp>
      <p:pic>
        <p:nvPicPr>
          <p:cNvPr id="6" name="Picture 4">
            <a:extLst>
              <a:ext uri="{FF2B5EF4-FFF2-40B4-BE49-F238E27FC236}">
                <a16:creationId xmlns:a16="http://schemas.microsoft.com/office/drawing/2014/main" xmlns="" id="{2483A00B-48D8-46B5-B67B-BBD2DE83E7D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22507" y="2408068"/>
            <a:ext cx="4447279" cy="281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20923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AC8ACEB-E45B-4538-AE2B-52A0DB918105}"/>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US" altLang="en-US" sz="2400" b="1" u="sng" dirty="0">
                <a:solidFill>
                  <a:schemeClr val="accent1">
                    <a:lumMod val="40000"/>
                    <a:lumOff val="60000"/>
                  </a:schemeClr>
                </a:solidFill>
                <a:latin typeface="Giovanni-Book"/>
              </a:rPr>
              <a:t>Treatment modalities:</a:t>
            </a:r>
            <a:endParaRPr lang="en-IN" altLang="en-US" sz="2400" b="1" u="sng" dirty="0">
              <a:solidFill>
                <a:schemeClr val="accent1">
                  <a:lumMod val="40000"/>
                  <a:lumOff val="60000"/>
                </a:schemeClr>
              </a:solidFill>
              <a:latin typeface="Giovanni-Book"/>
            </a:endParaRPr>
          </a:p>
          <a:p>
            <a:r>
              <a:rPr lang="en-US" altLang="en-US" sz="2400" dirty="0">
                <a:latin typeface="Giovanni-Book"/>
              </a:rPr>
              <a:t>No attempt should be made for localized odontotomy, etching restorations, or non-veneering types of restorations.</a:t>
            </a:r>
            <a:endParaRPr lang="en-IN" altLang="en-US" sz="2400" dirty="0">
              <a:latin typeface="Giovanni-Book"/>
            </a:endParaRPr>
          </a:p>
          <a:p>
            <a:r>
              <a:rPr lang="en-US" altLang="en-US" sz="2400" dirty="0">
                <a:latin typeface="Giovanni-Book"/>
              </a:rPr>
              <a:t>If uncalcified areas are small </a:t>
            </a:r>
            <a:r>
              <a:rPr lang="en-US" altLang="en-US" sz="2400" dirty="0">
                <a:latin typeface="Giovanni-Book"/>
                <a:sym typeface="Wingdings" panose="05000000000000000000" pitchFamily="2" charset="2"/>
              </a:rPr>
              <a:t></a:t>
            </a:r>
            <a:r>
              <a:rPr lang="en-US" altLang="en-US" sz="2400" dirty="0">
                <a:latin typeface="Giovanni-Book"/>
              </a:rPr>
              <a:t>attempts to mineralize the tooth </a:t>
            </a:r>
            <a:r>
              <a:rPr lang="en-US" altLang="en-US" sz="2400" dirty="0" err="1">
                <a:latin typeface="Giovanni-Book"/>
              </a:rPr>
              <a:t>enamelperiodic</a:t>
            </a:r>
            <a:r>
              <a:rPr lang="en-US" altLang="en-US" sz="2400" dirty="0">
                <a:latin typeface="Giovanni-Book"/>
              </a:rPr>
              <a:t> fluoride applications, and strict prevention of plaque accumulation in these areas.</a:t>
            </a:r>
            <a:endParaRPr lang="en-IN" altLang="en-US" sz="2400" dirty="0">
              <a:latin typeface="Giovanni-Book"/>
            </a:endParaRPr>
          </a:p>
          <a:p>
            <a:pPr marL="0" indent="0">
              <a:buNone/>
            </a:pPr>
            <a:r>
              <a:rPr lang="en-US" altLang="en-US" sz="2400" dirty="0">
                <a:latin typeface="Giovanni-Book"/>
              </a:rPr>
              <a:t>laminated veneering, composite veneering and porcelain fused to metal and cast ceramic crowns.</a:t>
            </a:r>
            <a:endParaRPr lang="en-IN" altLang="en-US" sz="2400" dirty="0">
              <a:latin typeface="Giovanni-Book"/>
            </a:endParaRPr>
          </a:p>
          <a:p>
            <a:pPr marL="0" indent="0">
              <a:buNone/>
            </a:pPr>
            <a:endParaRPr lang="en-IN" dirty="0"/>
          </a:p>
        </p:txBody>
      </p:sp>
    </p:spTree>
    <p:extLst>
      <p:ext uri="{BB962C8B-B14F-4D97-AF65-F5344CB8AC3E}">
        <p14:creationId xmlns:p14="http://schemas.microsoft.com/office/powerpoint/2010/main" xmlns="" val="153817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2055381-3ACC-4EF2-B039-7BFD074BBB13}"/>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altLang="en-US" dirty="0"/>
          </a:p>
          <a:p>
            <a:pPr marL="0" indent="0">
              <a:buNone/>
            </a:pPr>
            <a:endParaRPr lang="en-IN" altLang="en-US" sz="2000" b="1" dirty="0">
              <a:latin typeface="Book Antiqua" panose="02040602050305030304" pitchFamily="18" charset="0"/>
            </a:endParaRPr>
          </a:p>
          <a:p>
            <a:pPr marL="0" indent="0">
              <a:buNone/>
            </a:pPr>
            <a:r>
              <a:rPr lang="en-US" altLang="en-US" sz="2000" b="1" dirty="0">
                <a:latin typeface="Book Antiqua" panose="02040602050305030304" pitchFamily="18" charset="0"/>
              </a:rPr>
              <a:t>	</a:t>
            </a:r>
            <a:r>
              <a:rPr lang="en-US" altLang="en-US" sz="2400" dirty="0">
                <a:latin typeface="Giovanni-Book"/>
              </a:rPr>
              <a:t>Injury or destruction of the odontoblast cells </a:t>
            </a:r>
            <a:r>
              <a:rPr lang="en-US" altLang="en-US" sz="2400" dirty="0">
                <a:latin typeface="Giovanni-Book"/>
                <a:sym typeface="Wingdings" panose="05000000000000000000" pitchFamily="2" charset="2"/>
              </a:rPr>
              <a:t></a:t>
            </a:r>
            <a:r>
              <a:rPr lang="en-US" altLang="en-US" sz="2400" dirty="0">
                <a:latin typeface="Giovanni-Book"/>
              </a:rPr>
              <a:t> deficient or complete absence of dentin matrix deposition. </a:t>
            </a:r>
          </a:p>
          <a:p>
            <a:pPr marL="0" indent="0">
              <a:buNone/>
            </a:pPr>
            <a:r>
              <a:rPr lang="en-US" altLang="en-US" sz="2400" dirty="0">
                <a:latin typeface="Giovanni-Book"/>
              </a:rPr>
              <a:t>     Odontoblasts are replaceable cells</a:t>
            </a:r>
          </a:p>
          <a:p>
            <a:endParaRPr lang="en-US" altLang="en-US" sz="2400" dirty="0">
              <a:latin typeface="Giovanni-Book"/>
            </a:endParaRPr>
          </a:p>
          <a:p>
            <a:pPr marL="0" indent="0">
              <a:buNone/>
            </a:pPr>
            <a:r>
              <a:rPr lang="en-US" altLang="en-US" sz="2400" dirty="0">
                <a:latin typeface="Giovanni-Book"/>
              </a:rPr>
              <a:t>  If they disappear, there will be no dentin temporarily, dentin deposition resume as soon as other pulp cells start depositing it.</a:t>
            </a:r>
          </a:p>
          <a:p>
            <a:pPr marL="0" indent="0">
              <a:buNone/>
            </a:pPr>
            <a:r>
              <a:rPr lang="en-US" altLang="en-US" sz="2400" dirty="0">
                <a:latin typeface="Giovanni-Book"/>
              </a:rPr>
              <a:t>If these defects are encountered during tooth preparation for a restoration </a:t>
            </a:r>
          </a:p>
          <a:p>
            <a:endParaRPr lang="en-US" altLang="en-US" sz="2000" dirty="0">
              <a:latin typeface="Book Antiqua" panose="02040602050305030304" pitchFamily="18" charset="0"/>
            </a:endParaRPr>
          </a:p>
          <a:p>
            <a:pPr marL="0" indent="0">
              <a:buNone/>
            </a:pPr>
            <a:r>
              <a:rPr lang="en-US" altLang="en-US" sz="2000" dirty="0">
                <a:latin typeface="Book Antiqua" panose="02040602050305030304" pitchFamily="18" charset="0"/>
              </a:rPr>
              <a:t> </a:t>
            </a:r>
            <a:r>
              <a:rPr lang="en-US" altLang="en-US" sz="2400" b="1" u="sng" dirty="0">
                <a:solidFill>
                  <a:schemeClr val="accent1">
                    <a:lumMod val="40000"/>
                    <a:lumOff val="60000"/>
                  </a:schemeClr>
                </a:solidFill>
                <a:latin typeface="Book Antiqua" panose="02040602050305030304" pitchFamily="18" charset="0"/>
              </a:rPr>
              <a:t>Treatment</a:t>
            </a:r>
            <a:r>
              <a:rPr lang="en-US" altLang="en-US" sz="2000" dirty="0">
                <a:latin typeface="Book Antiqua" panose="02040602050305030304" pitchFamily="18" charset="0"/>
              </a:rPr>
              <a:t> - </a:t>
            </a:r>
            <a:r>
              <a:rPr lang="en-US" altLang="en-US" sz="2400" dirty="0">
                <a:latin typeface="Book Antiqua" panose="02040602050305030304" pitchFamily="18" charset="0"/>
              </a:rPr>
              <a:t>intermediary basing, an additional dimension to that part of the tooth preparation that is going to be restored.</a:t>
            </a:r>
            <a:endParaRPr lang="en-IN" altLang="en-US" sz="2400" dirty="0">
              <a:latin typeface="Book Antiqua" panose="02040602050305030304" pitchFamily="18" charset="0"/>
            </a:endParaRPr>
          </a:p>
          <a:p>
            <a:pPr marL="0" indent="0">
              <a:buNone/>
            </a:pPr>
            <a:endParaRPr lang="en-IN" altLang="en-US" sz="2000" dirty="0">
              <a:latin typeface="Book Antiqua" panose="02040602050305030304" pitchFamily="18" charset="0"/>
            </a:endParaRPr>
          </a:p>
          <a:p>
            <a:pPr>
              <a:buFontTx/>
              <a:buNone/>
            </a:pPr>
            <a:r>
              <a:rPr lang="en-US" altLang="en-US" sz="2000" dirty="0">
                <a:latin typeface="Book Antiqua" panose="02040602050305030304" pitchFamily="18" charset="0"/>
              </a:rPr>
              <a:t>	</a:t>
            </a:r>
            <a:endParaRPr lang="en-IN" altLang="en-US" sz="2000" dirty="0">
              <a:latin typeface="Book Antiqua" panose="02040602050305030304" pitchFamily="18" charset="0"/>
            </a:endParaRPr>
          </a:p>
          <a:p>
            <a:pPr marL="0" indent="0">
              <a:buNone/>
            </a:pPr>
            <a:endParaRPr lang="en-IN" dirty="0"/>
          </a:p>
        </p:txBody>
      </p:sp>
      <p:sp>
        <p:nvSpPr>
          <p:cNvPr id="4" name="Rectangle: Rounded Corners 3">
            <a:extLst>
              <a:ext uri="{FF2B5EF4-FFF2-40B4-BE49-F238E27FC236}">
                <a16:creationId xmlns:a16="http://schemas.microsoft.com/office/drawing/2014/main" xmlns="" id="{B9A0432C-1B0A-424A-961F-171BA8FDF63B}"/>
              </a:ext>
            </a:extLst>
          </p:cNvPr>
          <p:cNvSpPr/>
          <p:nvPr/>
        </p:nvSpPr>
        <p:spPr>
          <a:xfrm>
            <a:off x="3923930" y="230819"/>
            <a:ext cx="4864963" cy="5149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en-US" sz="2000" b="1" dirty="0">
                <a:solidFill>
                  <a:schemeClr val="bg1"/>
                </a:solidFill>
                <a:latin typeface="Comic Sans MS" panose="030F0702030302020204" pitchFamily="66" charset="0"/>
              </a:rPr>
              <a:t>LOCALIZED DENTIN HYPOPLASIA</a:t>
            </a:r>
            <a:endParaRPr lang="en-IN"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xmlns="" val="1579024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E410548-6767-4606-837F-B80BAA59FDF1}"/>
              </a:ext>
            </a:extLst>
          </p:cNvPr>
          <p:cNvSpPr>
            <a:spLocks noGrp="1"/>
          </p:cNvSpPr>
          <p:nvPr>
            <p:ph idx="1"/>
          </p:nvPr>
        </p:nvSpPr>
        <p:spPr>
          <a:xfrm>
            <a:off x="0" y="0"/>
            <a:ext cx="12192000" cy="6858000"/>
          </a:xfrm>
        </p:spPr>
        <p:txBody>
          <a:bodyPr/>
          <a:lstStyle/>
          <a:p>
            <a:endParaRPr lang="en-US" altLang="en-US" sz="2000" b="1" dirty="0">
              <a:solidFill>
                <a:srgbClr val="99FFCC"/>
              </a:solidFill>
              <a:latin typeface="Book Antiqua" panose="02040602050305030304" pitchFamily="18" charset="0"/>
            </a:endParaRPr>
          </a:p>
          <a:p>
            <a:endParaRPr lang="en-US" altLang="en-US" b="1" dirty="0">
              <a:solidFill>
                <a:srgbClr val="99FFCC"/>
              </a:solidFill>
              <a:latin typeface="Book Antiqua" panose="02040602050305030304" pitchFamily="18" charset="0"/>
            </a:endParaRPr>
          </a:p>
          <a:p>
            <a:pPr marL="0" indent="0">
              <a:buNone/>
            </a:pPr>
            <a:endParaRPr lang="en-IN" altLang="en-US" sz="2000" dirty="0">
              <a:solidFill>
                <a:srgbClr val="99FFCC"/>
              </a:solidFill>
              <a:latin typeface="Book Antiqua" panose="02040602050305030304" pitchFamily="18" charset="0"/>
            </a:endParaRPr>
          </a:p>
          <a:p>
            <a:pPr marL="0" indent="0">
              <a:buNone/>
            </a:pPr>
            <a:r>
              <a:rPr lang="en-US" altLang="en-US" sz="2000" dirty="0">
                <a:latin typeface="Book Antiqua" panose="02040602050305030304" pitchFamily="18" charset="0"/>
              </a:rPr>
              <a:t>- </a:t>
            </a:r>
            <a:r>
              <a:rPr lang="en-US" altLang="en-US" sz="2400" dirty="0">
                <a:latin typeface="Giovanni-Book"/>
              </a:rPr>
              <a:t>Same causes as </a:t>
            </a:r>
            <a:r>
              <a:rPr lang="en-US" altLang="en-US" sz="2400" dirty="0" err="1">
                <a:latin typeface="Giovanni-Book"/>
              </a:rPr>
              <a:t>hypolasia</a:t>
            </a:r>
            <a:r>
              <a:rPr lang="en-US" altLang="en-US" sz="2400" dirty="0">
                <a:latin typeface="Giovanni-Book"/>
              </a:rPr>
              <a:t>. </a:t>
            </a:r>
          </a:p>
          <a:p>
            <a:pPr marL="0" indent="0">
              <a:buNone/>
            </a:pPr>
            <a:r>
              <a:rPr lang="en-US" altLang="en-US" sz="2400" dirty="0">
                <a:latin typeface="Giovanni-Book"/>
              </a:rPr>
              <a:t>- The dentin will be present but  softer, more penetrable and less resilient. </a:t>
            </a:r>
          </a:p>
          <a:p>
            <a:pPr marL="0" indent="0">
              <a:buNone/>
            </a:pPr>
            <a:r>
              <a:rPr lang="en-US" altLang="en-US" sz="2400" dirty="0">
                <a:latin typeface="Giovanni-Book"/>
              </a:rPr>
              <a:t>- These defects if encountered during tooth preparation  treated by proper intermediary basing</a:t>
            </a:r>
            <a:endParaRPr lang="en-IN" altLang="en-US" sz="2400" dirty="0">
              <a:latin typeface="Giovanni-Book"/>
            </a:endParaRPr>
          </a:p>
        </p:txBody>
      </p:sp>
      <p:sp>
        <p:nvSpPr>
          <p:cNvPr id="4" name="Rectangle: Rounded Corners 3">
            <a:extLst>
              <a:ext uri="{FF2B5EF4-FFF2-40B4-BE49-F238E27FC236}">
                <a16:creationId xmlns:a16="http://schemas.microsoft.com/office/drawing/2014/main" xmlns="" id="{B6E2EDB0-8E7C-40C1-B155-D8B4EA4E7A54}"/>
              </a:ext>
            </a:extLst>
          </p:cNvPr>
          <p:cNvSpPr/>
          <p:nvPr/>
        </p:nvSpPr>
        <p:spPr>
          <a:xfrm>
            <a:off x="3037642" y="248576"/>
            <a:ext cx="6116715" cy="52378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en-US" sz="2000" b="1" dirty="0">
                <a:solidFill>
                  <a:schemeClr val="bg1"/>
                </a:solidFill>
                <a:latin typeface="Comic Sans MS" panose="030F0702030302020204" pitchFamily="66" charset="0"/>
              </a:rPr>
              <a:t>LOCALIZED DENTIN HYPOCALCIFICATION</a:t>
            </a:r>
            <a:endParaRPr lang="en-IN"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xmlns="" val="224163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1358FEF-3796-4B8F-9F05-34BA1FA51B8D}"/>
              </a:ext>
            </a:extLst>
          </p:cNvPr>
          <p:cNvSpPr>
            <a:spLocks noGrp="1"/>
          </p:cNvSpPr>
          <p:nvPr>
            <p:ph idx="1"/>
          </p:nvPr>
        </p:nvSpPr>
        <p:spPr>
          <a:xfrm>
            <a:off x="0" y="0"/>
            <a:ext cx="12192000" cy="6858000"/>
          </a:xfrm>
        </p:spPr>
        <p:txBody>
          <a:bodyPr/>
          <a:lstStyle/>
          <a:p>
            <a:pPr marL="0" indent="0" algn="l">
              <a:buNone/>
            </a:pPr>
            <a:endParaRPr lang="en-US" sz="2000" b="1" u="sng" dirty="0">
              <a:solidFill>
                <a:schemeClr val="accent1">
                  <a:lumMod val="40000"/>
                  <a:lumOff val="60000"/>
                </a:schemeClr>
              </a:solidFill>
              <a:latin typeface="Giovanni-Bold"/>
            </a:endParaRPr>
          </a:p>
          <a:p>
            <a:pPr marL="0" indent="0" algn="l">
              <a:buNone/>
            </a:pPr>
            <a:endParaRPr lang="en-US" b="1" u="sng" dirty="0">
              <a:solidFill>
                <a:schemeClr val="accent1">
                  <a:lumMod val="40000"/>
                  <a:lumOff val="60000"/>
                </a:schemeClr>
              </a:solidFill>
              <a:latin typeface="Giovanni-Bold"/>
            </a:endParaRPr>
          </a:p>
          <a:p>
            <a:pPr marL="0" indent="0" algn="l">
              <a:buNone/>
            </a:pPr>
            <a:endParaRPr lang="en-US" sz="2000" b="1" u="sng" dirty="0">
              <a:solidFill>
                <a:schemeClr val="accent1">
                  <a:lumMod val="40000"/>
                  <a:lumOff val="60000"/>
                </a:schemeClr>
              </a:solidFill>
              <a:latin typeface="Giovanni-Bold"/>
            </a:endParaRPr>
          </a:p>
          <a:p>
            <a:pPr marL="0" indent="0" algn="l">
              <a:buNone/>
            </a:pPr>
            <a:r>
              <a:rPr lang="en-US" sz="2800" b="1" u="sng" dirty="0">
                <a:solidFill>
                  <a:schemeClr val="accent1">
                    <a:lumMod val="40000"/>
                    <a:lumOff val="60000"/>
                  </a:schemeClr>
                </a:solidFill>
                <a:latin typeface="Giovanni-Bold"/>
              </a:rPr>
              <a:t>Etiology: </a:t>
            </a:r>
          </a:p>
          <a:p>
            <a:pPr marL="0" indent="0" algn="l">
              <a:buNone/>
            </a:pPr>
            <a:r>
              <a:rPr lang="en-US" sz="2800" dirty="0">
                <a:latin typeface="Giovanni-Bold"/>
              </a:rPr>
              <a:t>Bruxism – due to stress </a:t>
            </a:r>
          </a:p>
          <a:p>
            <a:pPr marL="0" indent="0" algn="l">
              <a:buNone/>
            </a:pPr>
            <a:r>
              <a:rPr lang="en-US" sz="2800" dirty="0">
                <a:latin typeface="Giovanni-Bold"/>
              </a:rPr>
              <a:t>                               sleep </a:t>
            </a:r>
            <a:r>
              <a:rPr lang="en-US" sz="2800" dirty="0" err="1">
                <a:latin typeface="Giovanni-Bold"/>
              </a:rPr>
              <a:t>apnoea</a:t>
            </a:r>
            <a:endParaRPr lang="en-US" sz="2800" dirty="0">
              <a:latin typeface="Giovanni-Bold"/>
            </a:endParaRPr>
          </a:p>
          <a:p>
            <a:pPr marL="0" indent="0" algn="l">
              <a:buNone/>
            </a:pPr>
            <a:r>
              <a:rPr lang="en-US" sz="2800" dirty="0">
                <a:latin typeface="Giovanni-Bold"/>
              </a:rPr>
              <a:t>                               airway issues</a:t>
            </a:r>
          </a:p>
          <a:p>
            <a:pPr marL="0" indent="0" algn="l">
              <a:buNone/>
            </a:pPr>
            <a:r>
              <a:rPr lang="en-US" sz="2800" dirty="0">
                <a:latin typeface="Giovanni-Bold"/>
              </a:rPr>
              <a:t>Coarse diet</a:t>
            </a:r>
          </a:p>
          <a:p>
            <a:pPr marL="0" indent="0" algn="l">
              <a:buNone/>
            </a:pPr>
            <a:r>
              <a:rPr lang="en-US" sz="2800" dirty="0">
                <a:latin typeface="Giovanni-Bold"/>
              </a:rPr>
              <a:t>Natural teeth opposing porcelain</a:t>
            </a:r>
            <a:endParaRPr lang="en-IN" sz="3200" dirty="0"/>
          </a:p>
        </p:txBody>
      </p:sp>
      <p:pic>
        <p:nvPicPr>
          <p:cNvPr id="5" name="Picture 4">
            <a:extLst>
              <a:ext uri="{FF2B5EF4-FFF2-40B4-BE49-F238E27FC236}">
                <a16:creationId xmlns:a16="http://schemas.microsoft.com/office/drawing/2014/main" xmlns="" id="{59FC309E-A8BF-4424-8C30-54933F4F0EF6}"/>
              </a:ext>
            </a:extLst>
          </p:cNvPr>
          <p:cNvPicPr>
            <a:picLocks noChangeAspect="1"/>
          </p:cNvPicPr>
          <p:nvPr/>
        </p:nvPicPr>
        <p:blipFill>
          <a:blip r:embed="rId2"/>
          <a:stretch>
            <a:fillRect/>
          </a:stretch>
        </p:blipFill>
        <p:spPr>
          <a:xfrm>
            <a:off x="5185299" y="1628913"/>
            <a:ext cx="5638800" cy="2943225"/>
          </a:xfrm>
          <a:prstGeom prst="rect">
            <a:avLst/>
          </a:prstGeom>
        </p:spPr>
      </p:pic>
    </p:spTree>
    <p:extLst>
      <p:ext uri="{BB962C8B-B14F-4D97-AF65-F5344CB8AC3E}">
        <p14:creationId xmlns:p14="http://schemas.microsoft.com/office/powerpoint/2010/main" xmlns="" val="4147506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AF57495-23AD-4F23-B726-7A8B7368BDB7}"/>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a:buFontTx/>
              <a:buChar char="-"/>
            </a:pPr>
            <a:r>
              <a:rPr lang="en-IN" sz="2400" dirty="0">
                <a:latin typeface="Giovanni-Book"/>
              </a:rPr>
              <a:t>In young patients – remnants of </a:t>
            </a:r>
            <a:r>
              <a:rPr lang="en-IN" sz="2400" dirty="0" err="1">
                <a:latin typeface="Giovanni-Book"/>
              </a:rPr>
              <a:t>nasmyths</a:t>
            </a:r>
            <a:r>
              <a:rPr lang="en-IN" sz="2400" dirty="0">
                <a:latin typeface="Giovanni-Book"/>
              </a:rPr>
              <a:t> membrane (green discolouration), </a:t>
            </a:r>
          </a:p>
          <a:p>
            <a:pPr marL="0" indent="0">
              <a:buNone/>
            </a:pPr>
            <a:r>
              <a:rPr lang="en-IN" sz="2400" dirty="0">
                <a:latin typeface="Giovanni-Book"/>
              </a:rPr>
              <a:t>      poor oral hygiene, eating habits.</a:t>
            </a:r>
          </a:p>
          <a:p>
            <a:pPr>
              <a:buFontTx/>
              <a:buChar char="-"/>
            </a:pPr>
            <a:r>
              <a:rPr lang="en-IN" sz="2400" dirty="0">
                <a:latin typeface="Giovanni-Book"/>
              </a:rPr>
              <a:t>In older patients – brown, black – poor oral hygiene, coffee</a:t>
            </a:r>
          </a:p>
          <a:p>
            <a:pPr marL="0" indent="0">
              <a:buNone/>
            </a:pPr>
            <a:r>
              <a:rPr lang="en-IN" sz="2400" dirty="0">
                <a:latin typeface="Giovanni-Book"/>
              </a:rPr>
              <a:t>      tea and other </a:t>
            </a:r>
            <a:r>
              <a:rPr lang="en-IN" sz="2400" dirty="0" err="1">
                <a:latin typeface="Giovanni-Book"/>
              </a:rPr>
              <a:t>chromogeneic</a:t>
            </a:r>
            <a:r>
              <a:rPr lang="en-IN" sz="2400" dirty="0">
                <a:latin typeface="Giovanni-Book"/>
              </a:rPr>
              <a:t> foods or medications.</a:t>
            </a:r>
          </a:p>
          <a:p>
            <a:pPr marL="0" indent="0">
              <a:buNone/>
            </a:pPr>
            <a:r>
              <a:rPr lang="en-IN" sz="2400" dirty="0">
                <a:latin typeface="Giovanni-Book"/>
              </a:rPr>
              <a:t>-     Tobacco stains </a:t>
            </a:r>
          </a:p>
        </p:txBody>
      </p:sp>
      <p:sp>
        <p:nvSpPr>
          <p:cNvPr id="4" name="Rectangle: Rounded Corners 3">
            <a:extLst>
              <a:ext uri="{FF2B5EF4-FFF2-40B4-BE49-F238E27FC236}">
                <a16:creationId xmlns:a16="http://schemas.microsoft.com/office/drawing/2014/main" xmlns="" id="{462E3D8A-82CC-4D91-A0D2-1F6DE3EB7EF7}"/>
              </a:ext>
            </a:extLst>
          </p:cNvPr>
          <p:cNvSpPr/>
          <p:nvPr/>
        </p:nvSpPr>
        <p:spPr>
          <a:xfrm>
            <a:off x="4767308" y="337351"/>
            <a:ext cx="3950563" cy="4616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DISCOLOURATIONS</a:t>
            </a:r>
          </a:p>
        </p:txBody>
      </p:sp>
      <p:sp>
        <p:nvSpPr>
          <p:cNvPr id="5" name="Rectangle: Rounded Corners 4">
            <a:extLst>
              <a:ext uri="{FF2B5EF4-FFF2-40B4-BE49-F238E27FC236}">
                <a16:creationId xmlns:a16="http://schemas.microsoft.com/office/drawing/2014/main" xmlns="" id="{B21BC700-6F5E-43F3-AE83-02096FAFE56F}"/>
              </a:ext>
            </a:extLst>
          </p:cNvPr>
          <p:cNvSpPr/>
          <p:nvPr/>
        </p:nvSpPr>
        <p:spPr>
          <a:xfrm>
            <a:off x="683581" y="1526959"/>
            <a:ext cx="2876365" cy="6036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b="1" dirty="0">
                <a:latin typeface="Comic Sans MS" panose="030F0702030302020204" pitchFamily="66" charset="0"/>
              </a:rPr>
              <a:t>Extrinsic</a:t>
            </a:r>
          </a:p>
        </p:txBody>
      </p:sp>
      <p:pic>
        <p:nvPicPr>
          <p:cNvPr id="8" name="Picture 7">
            <a:extLst>
              <a:ext uri="{FF2B5EF4-FFF2-40B4-BE49-F238E27FC236}">
                <a16:creationId xmlns:a16="http://schemas.microsoft.com/office/drawing/2014/main" xmlns="" id="{AEF918DC-377D-40EE-A2D3-4C0E665D7F81}"/>
              </a:ext>
            </a:extLst>
          </p:cNvPr>
          <p:cNvPicPr>
            <a:picLocks noChangeAspect="1"/>
          </p:cNvPicPr>
          <p:nvPr/>
        </p:nvPicPr>
        <p:blipFill>
          <a:blip r:embed="rId2"/>
          <a:stretch>
            <a:fillRect/>
          </a:stretch>
        </p:blipFill>
        <p:spPr>
          <a:xfrm>
            <a:off x="8602462" y="3491954"/>
            <a:ext cx="3103975" cy="2056589"/>
          </a:xfrm>
          <a:prstGeom prst="rect">
            <a:avLst/>
          </a:prstGeom>
        </p:spPr>
      </p:pic>
    </p:spTree>
    <p:extLst>
      <p:ext uri="{BB962C8B-B14F-4D97-AF65-F5344CB8AC3E}">
        <p14:creationId xmlns:p14="http://schemas.microsoft.com/office/powerpoint/2010/main" xmlns="" val="3707108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EA7BA2E-52C6-40B9-BABE-2D34FF2DADD9}"/>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sz="2400" b="1" u="sng" dirty="0">
                <a:solidFill>
                  <a:schemeClr val="accent1">
                    <a:lumMod val="40000"/>
                    <a:lumOff val="60000"/>
                  </a:schemeClr>
                </a:solidFill>
              </a:rPr>
              <a:t>Treatment modalities:</a:t>
            </a:r>
          </a:p>
          <a:p>
            <a:pPr>
              <a:buFontTx/>
              <a:buChar char="-"/>
            </a:pPr>
            <a:r>
              <a:rPr lang="en-IN" sz="2400" dirty="0">
                <a:latin typeface="Giovanni-Book"/>
              </a:rPr>
              <a:t>Mostly can be removed by prophylactic procedures.</a:t>
            </a:r>
          </a:p>
          <a:p>
            <a:pPr>
              <a:buFontTx/>
              <a:buChar char="-"/>
            </a:pPr>
            <a:r>
              <a:rPr lang="en-IN" sz="2400" dirty="0">
                <a:latin typeface="Giovanni-Book"/>
              </a:rPr>
              <a:t>Conservative correction – mild micro abrasion - </a:t>
            </a:r>
            <a:r>
              <a:rPr lang="en-US" altLang="en-US" sz="2400" dirty="0">
                <a:latin typeface="Giovanni-Book"/>
              </a:rPr>
              <a:t>5 HCl, 5 H₂O₂, 1 Ether (Mc </a:t>
            </a:r>
            <a:r>
              <a:rPr lang="en-US" altLang="en-US" sz="2400" dirty="0" err="1">
                <a:latin typeface="Giovanni-Book"/>
              </a:rPr>
              <a:t>innes</a:t>
            </a:r>
            <a:r>
              <a:rPr lang="en-US" altLang="en-US" sz="2400" dirty="0">
                <a:latin typeface="Giovanni-Book"/>
              </a:rPr>
              <a:t> solution).</a:t>
            </a:r>
          </a:p>
          <a:p>
            <a:pPr>
              <a:buFontTx/>
              <a:buChar char="-"/>
            </a:pPr>
            <a:r>
              <a:rPr lang="en-US" sz="2400" dirty="0">
                <a:latin typeface="Giovanni-Book"/>
              </a:rPr>
              <a:t>Macro abrasion – flame shaped, carbide finishing bur.</a:t>
            </a:r>
          </a:p>
          <a:p>
            <a:pPr>
              <a:buFontTx/>
              <a:buChar char="-"/>
            </a:pPr>
            <a:r>
              <a:rPr lang="en-US" sz="2400" dirty="0">
                <a:latin typeface="Giovanni-Book"/>
              </a:rPr>
              <a:t>Polishing with abrasive discs or points.</a:t>
            </a:r>
          </a:p>
          <a:p>
            <a:pPr>
              <a:buFontTx/>
              <a:buChar char="-"/>
            </a:pPr>
            <a:endParaRPr lang="en-US" sz="2400" dirty="0">
              <a:latin typeface="Giovanni-Book"/>
            </a:endParaRPr>
          </a:p>
          <a:p>
            <a:pPr>
              <a:buFontTx/>
              <a:buChar char="-"/>
            </a:pPr>
            <a:endParaRPr lang="en-US" sz="2400" dirty="0">
              <a:latin typeface="Giovanni-Book"/>
            </a:endParaRPr>
          </a:p>
          <a:p>
            <a:pPr>
              <a:buFontTx/>
              <a:buChar char="-"/>
            </a:pPr>
            <a:endParaRPr lang="en-US" sz="2400" dirty="0">
              <a:latin typeface="Giovanni-Book"/>
            </a:endParaRPr>
          </a:p>
          <a:p>
            <a:pPr>
              <a:buFontTx/>
              <a:buChar char="-"/>
            </a:pPr>
            <a:endParaRPr lang="en-US" sz="2400" dirty="0">
              <a:latin typeface="Giovanni-Book"/>
            </a:endParaRPr>
          </a:p>
          <a:p>
            <a:pPr>
              <a:buFontTx/>
              <a:buChar char="-"/>
            </a:pPr>
            <a:endParaRPr lang="en-US" sz="2400" dirty="0">
              <a:latin typeface="Giovanni-Book"/>
            </a:endParaRPr>
          </a:p>
          <a:p>
            <a:pPr marL="0" indent="0">
              <a:buNone/>
            </a:pPr>
            <a:r>
              <a:rPr lang="en-US" sz="2400" dirty="0">
                <a:latin typeface="Giovanni-Book"/>
              </a:rPr>
              <a:t>                                          Tobacco stains              Pumicing with rubber cups</a:t>
            </a:r>
            <a:endParaRPr lang="en-IN" sz="2400" dirty="0">
              <a:latin typeface="Giovanni-Book"/>
            </a:endParaRPr>
          </a:p>
          <a:p>
            <a:pPr marL="0" indent="0">
              <a:buNone/>
            </a:pPr>
            <a:endParaRPr lang="en-IN" sz="2400" dirty="0">
              <a:solidFill>
                <a:schemeClr val="accent1">
                  <a:lumMod val="40000"/>
                  <a:lumOff val="60000"/>
                </a:schemeClr>
              </a:solidFill>
            </a:endParaRPr>
          </a:p>
        </p:txBody>
      </p:sp>
      <p:pic>
        <p:nvPicPr>
          <p:cNvPr id="5" name="Picture 4">
            <a:extLst>
              <a:ext uri="{FF2B5EF4-FFF2-40B4-BE49-F238E27FC236}">
                <a16:creationId xmlns:a16="http://schemas.microsoft.com/office/drawing/2014/main" xmlns="" id="{F785658C-8DFC-4AA8-B64B-FAC9AE1F8115}"/>
              </a:ext>
            </a:extLst>
          </p:cNvPr>
          <p:cNvPicPr>
            <a:picLocks noChangeAspect="1"/>
          </p:cNvPicPr>
          <p:nvPr/>
        </p:nvPicPr>
        <p:blipFill rotWithShape="1">
          <a:blip r:embed="rId2"/>
          <a:srcRect r="33217"/>
          <a:stretch/>
        </p:blipFill>
        <p:spPr>
          <a:xfrm>
            <a:off x="2999694" y="3147352"/>
            <a:ext cx="5487359" cy="1841679"/>
          </a:xfrm>
          <a:prstGeom prst="rect">
            <a:avLst/>
          </a:prstGeom>
        </p:spPr>
      </p:pic>
    </p:spTree>
    <p:extLst>
      <p:ext uri="{BB962C8B-B14F-4D97-AF65-F5344CB8AC3E}">
        <p14:creationId xmlns:p14="http://schemas.microsoft.com/office/powerpoint/2010/main" xmlns="" val="3592514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D7E7DDD-E762-4B69-BC33-7C3ADFD4C6AA}"/>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p:txBody>
      </p:sp>
      <p:sp>
        <p:nvSpPr>
          <p:cNvPr id="5" name="Rectangle: Rounded Corners 4">
            <a:extLst>
              <a:ext uri="{FF2B5EF4-FFF2-40B4-BE49-F238E27FC236}">
                <a16:creationId xmlns:a16="http://schemas.microsoft.com/office/drawing/2014/main" xmlns="" id="{AC80094B-197D-4C74-9A0A-D87A50E901F3}"/>
              </a:ext>
            </a:extLst>
          </p:cNvPr>
          <p:cNvSpPr/>
          <p:nvPr/>
        </p:nvSpPr>
        <p:spPr>
          <a:xfrm>
            <a:off x="514904" y="568172"/>
            <a:ext cx="2938509" cy="6036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b="1" dirty="0">
                <a:latin typeface="Comic Sans MS" panose="030F0702030302020204" pitchFamily="66" charset="0"/>
              </a:rPr>
              <a:t>Intrinsic</a:t>
            </a:r>
          </a:p>
        </p:txBody>
      </p:sp>
      <p:sp>
        <p:nvSpPr>
          <p:cNvPr id="7" name="TextBox 6">
            <a:extLst>
              <a:ext uri="{FF2B5EF4-FFF2-40B4-BE49-F238E27FC236}">
                <a16:creationId xmlns:a16="http://schemas.microsoft.com/office/drawing/2014/main" xmlns="" id="{4A6EE05A-A929-4D59-A45B-88DFDFCDB351}"/>
              </a:ext>
            </a:extLst>
          </p:cNvPr>
          <p:cNvSpPr txBox="1"/>
          <p:nvPr/>
        </p:nvSpPr>
        <p:spPr>
          <a:xfrm>
            <a:off x="406153" y="1487184"/>
            <a:ext cx="6094520" cy="769441"/>
          </a:xfrm>
          <a:prstGeom prst="rect">
            <a:avLst/>
          </a:prstGeom>
          <a:noFill/>
        </p:spPr>
        <p:txBody>
          <a:bodyPr wrap="square">
            <a:spAutoFit/>
          </a:bodyPr>
          <a:lstStyle/>
          <a:p>
            <a:r>
              <a:rPr lang="en-IN" sz="2400" dirty="0"/>
              <a:t>Discoloration due to tissues of the tooth.</a:t>
            </a:r>
          </a:p>
          <a:p>
            <a:endParaRPr lang="en-IN" sz="2000" dirty="0"/>
          </a:p>
        </p:txBody>
      </p:sp>
      <p:pic>
        <p:nvPicPr>
          <p:cNvPr id="11" name="Picture 10">
            <a:extLst>
              <a:ext uri="{FF2B5EF4-FFF2-40B4-BE49-F238E27FC236}">
                <a16:creationId xmlns:a16="http://schemas.microsoft.com/office/drawing/2014/main" xmlns="" id="{3491AAA6-F52D-4E14-B16E-7DC90F2881EF}"/>
              </a:ext>
            </a:extLst>
          </p:cNvPr>
          <p:cNvPicPr>
            <a:picLocks noChangeAspect="1"/>
          </p:cNvPicPr>
          <p:nvPr/>
        </p:nvPicPr>
        <p:blipFill>
          <a:blip r:embed="rId2"/>
          <a:stretch>
            <a:fillRect/>
          </a:stretch>
        </p:blipFill>
        <p:spPr>
          <a:xfrm>
            <a:off x="8505308" y="3720379"/>
            <a:ext cx="2627290" cy="1737398"/>
          </a:xfrm>
          <a:prstGeom prst="rect">
            <a:avLst/>
          </a:prstGeom>
        </p:spPr>
      </p:pic>
      <p:pic>
        <p:nvPicPr>
          <p:cNvPr id="13" name="Picture 12">
            <a:extLst>
              <a:ext uri="{FF2B5EF4-FFF2-40B4-BE49-F238E27FC236}">
                <a16:creationId xmlns:a16="http://schemas.microsoft.com/office/drawing/2014/main" xmlns="" id="{9AAEDE11-E89E-47B0-BE88-418034763850}"/>
              </a:ext>
            </a:extLst>
          </p:cNvPr>
          <p:cNvPicPr>
            <a:picLocks noChangeAspect="1"/>
          </p:cNvPicPr>
          <p:nvPr/>
        </p:nvPicPr>
        <p:blipFill>
          <a:blip r:embed="rId3"/>
          <a:stretch>
            <a:fillRect/>
          </a:stretch>
        </p:blipFill>
        <p:spPr>
          <a:xfrm>
            <a:off x="8505308" y="689506"/>
            <a:ext cx="2627290" cy="1737398"/>
          </a:xfrm>
          <a:prstGeom prst="rect">
            <a:avLst/>
          </a:prstGeom>
        </p:spPr>
      </p:pic>
      <p:sp>
        <p:nvSpPr>
          <p:cNvPr id="2" name="TextBox 1">
            <a:extLst>
              <a:ext uri="{FF2B5EF4-FFF2-40B4-BE49-F238E27FC236}">
                <a16:creationId xmlns:a16="http://schemas.microsoft.com/office/drawing/2014/main" xmlns="" id="{705B01A2-68AB-4132-B91C-32BD58481F83}"/>
              </a:ext>
            </a:extLst>
          </p:cNvPr>
          <p:cNvSpPr txBox="1"/>
          <p:nvPr/>
        </p:nvSpPr>
        <p:spPr>
          <a:xfrm>
            <a:off x="514904" y="2195070"/>
            <a:ext cx="10173809" cy="3724096"/>
          </a:xfrm>
          <a:prstGeom prst="rect">
            <a:avLst/>
          </a:prstGeom>
          <a:noFill/>
        </p:spPr>
        <p:txBody>
          <a:bodyPr wrap="square" rtlCol="0">
            <a:spAutoFit/>
          </a:bodyPr>
          <a:lstStyle/>
          <a:p>
            <a:r>
              <a:rPr lang="en-IN" sz="2000" u="sng" dirty="0"/>
              <a:t>Vital tooth discolouration</a:t>
            </a:r>
          </a:p>
          <a:p>
            <a:endParaRPr lang="en-IN" sz="2000" dirty="0"/>
          </a:p>
          <a:p>
            <a:pPr marL="342900" indent="-342900">
              <a:buAutoNum type="arabicPeriod"/>
            </a:pPr>
            <a:r>
              <a:rPr lang="en-IN" sz="2000" dirty="0"/>
              <a:t>Hereditary disorders</a:t>
            </a:r>
          </a:p>
          <a:p>
            <a:r>
              <a:rPr lang="en-IN" sz="2000" dirty="0"/>
              <a:t>                      </a:t>
            </a:r>
          </a:p>
          <a:p>
            <a:pPr marL="342900" indent="-342900">
              <a:buAutoNum type="arabicPeriod" startAt="2"/>
            </a:pPr>
            <a:r>
              <a:rPr lang="en-IN" sz="2000" dirty="0"/>
              <a:t>Tetracycline</a:t>
            </a:r>
          </a:p>
          <a:p>
            <a:pPr marL="342900" indent="-342900">
              <a:buAutoNum type="arabicPeriod" startAt="2"/>
            </a:pPr>
            <a:endParaRPr lang="en-IN" sz="2000" dirty="0"/>
          </a:p>
          <a:p>
            <a:pPr marL="342900" indent="-342900">
              <a:buAutoNum type="arabicPeriod" startAt="2"/>
            </a:pPr>
            <a:r>
              <a:rPr lang="en-IN" sz="2000" dirty="0"/>
              <a:t>Fluoride</a:t>
            </a:r>
          </a:p>
          <a:p>
            <a:pPr marL="342900" indent="-342900">
              <a:buAutoNum type="arabicPeriod" startAt="2"/>
            </a:pPr>
            <a:endParaRPr lang="en-IN" sz="2000" dirty="0"/>
          </a:p>
          <a:p>
            <a:pPr marL="342900" indent="-342900">
              <a:buAutoNum type="arabicPeriod" startAt="2"/>
            </a:pPr>
            <a:r>
              <a:rPr lang="en-IN" sz="2000" dirty="0"/>
              <a:t>Poor oral hygiene</a:t>
            </a:r>
          </a:p>
          <a:p>
            <a:pPr marL="342900" indent="-342900">
              <a:buAutoNum type="arabicPeriod" startAt="2"/>
            </a:pPr>
            <a:endParaRPr lang="en-IN" sz="2000" dirty="0"/>
          </a:p>
          <a:p>
            <a:endParaRPr lang="en-IN" dirty="0"/>
          </a:p>
          <a:p>
            <a:pPr marL="342900" indent="-342900">
              <a:buAutoNum type="arabicPeriod" startAt="2"/>
            </a:pPr>
            <a:endParaRPr lang="en-IN" dirty="0"/>
          </a:p>
        </p:txBody>
      </p:sp>
    </p:spTree>
    <p:extLst>
      <p:ext uri="{BB962C8B-B14F-4D97-AF65-F5344CB8AC3E}">
        <p14:creationId xmlns:p14="http://schemas.microsoft.com/office/powerpoint/2010/main" xmlns="" val="1536546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DFD33C0-0D45-4DD1-9AB6-D0705E3838AF}"/>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sz="2400" u="sng" dirty="0"/>
              <a:t>Non-vital Discolouration:</a:t>
            </a:r>
          </a:p>
          <a:p>
            <a:pPr marL="0" indent="0" algn="l">
              <a:buNone/>
            </a:pPr>
            <a:endParaRPr lang="en-IN" sz="2400" b="0" i="0" u="none" strike="noStrike" baseline="0" dirty="0">
              <a:latin typeface="Minion-Regular"/>
            </a:endParaRPr>
          </a:p>
          <a:p>
            <a:pPr algn="l">
              <a:buFontTx/>
              <a:buChar char="-"/>
            </a:pPr>
            <a:r>
              <a:rPr lang="en-IN" sz="2400" b="0" i="0" u="none" strike="noStrike" baseline="0" dirty="0">
                <a:latin typeface="Giovanni-Book"/>
              </a:rPr>
              <a:t>Decomposition of pulp tissue</a:t>
            </a:r>
          </a:p>
          <a:p>
            <a:pPr algn="l">
              <a:buFontTx/>
              <a:buChar char="-"/>
            </a:pPr>
            <a:r>
              <a:rPr lang="en-IN" sz="2400" b="0" i="0" u="none" strike="noStrike" baseline="0" dirty="0">
                <a:latin typeface="Giovanni-Book"/>
              </a:rPr>
              <a:t>Trauma</a:t>
            </a:r>
          </a:p>
          <a:p>
            <a:pPr marL="0" indent="0" algn="l">
              <a:buNone/>
            </a:pPr>
            <a:r>
              <a:rPr lang="en-US" sz="2400" dirty="0">
                <a:latin typeface="Giovanni-Book"/>
              </a:rPr>
              <a:t>-    </a:t>
            </a:r>
            <a:r>
              <a:rPr lang="en-US" sz="2400" b="0" i="0" u="none" strike="noStrike" baseline="0" dirty="0">
                <a:latin typeface="Giovanni-Book"/>
              </a:rPr>
              <a:t>Excessive hemorrhage following pulp </a:t>
            </a:r>
            <a:r>
              <a:rPr lang="en-IN" sz="2400" b="0" i="0" u="none" strike="noStrike" baseline="0" dirty="0">
                <a:latin typeface="Giovanni-Book"/>
              </a:rPr>
              <a:t>extirpation</a:t>
            </a:r>
          </a:p>
          <a:p>
            <a:pPr algn="l">
              <a:buFontTx/>
              <a:buChar char="-"/>
            </a:pPr>
            <a:r>
              <a:rPr lang="en-IN" sz="2400" b="0" i="0" u="none" strike="noStrike" baseline="0" dirty="0">
                <a:latin typeface="Giovanni-Book"/>
              </a:rPr>
              <a:t>Calcific metamorphosis</a:t>
            </a:r>
          </a:p>
          <a:p>
            <a:pPr algn="l">
              <a:buFontTx/>
              <a:buChar char="-"/>
            </a:pPr>
            <a:r>
              <a:rPr lang="en-IN" sz="2400" b="0" i="0" u="none" strike="noStrike" baseline="0" dirty="0">
                <a:latin typeface="Giovanni-Book"/>
              </a:rPr>
              <a:t>Filling materials</a:t>
            </a:r>
          </a:p>
          <a:p>
            <a:pPr algn="l">
              <a:buFontTx/>
              <a:buChar char="-"/>
            </a:pPr>
            <a:r>
              <a:rPr lang="en-IN" sz="2400" b="0" i="0" u="none" strike="noStrike" baseline="0" dirty="0">
                <a:latin typeface="Giovanni-Book"/>
              </a:rPr>
              <a:t>Aging</a:t>
            </a:r>
          </a:p>
          <a:p>
            <a:pPr algn="l">
              <a:buFontTx/>
              <a:buChar char="-"/>
            </a:pPr>
            <a:r>
              <a:rPr lang="en-IN" sz="2400" b="0" i="0" u="none" strike="noStrike" baseline="0" dirty="0">
                <a:latin typeface="Giovanni-Book"/>
              </a:rPr>
              <a:t>Iatrogenic discolorations</a:t>
            </a:r>
            <a:endParaRPr lang="en-IN" sz="2400" u="sng" dirty="0">
              <a:latin typeface="Giovanni-Book"/>
            </a:endParaRPr>
          </a:p>
          <a:p>
            <a:pPr marL="0" indent="0">
              <a:buNone/>
            </a:pPr>
            <a:r>
              <a:rPr lang="en-IN" sz="2400" u="sng" dirty="0">
                <a:latin typeface="Giovanni-Book"/>
              </a:rPr>
              <a:t> </a:t>
            </a:r>
          </a:p>
        </p:txBody>
      </p:sp>
      <p:pic>
        <p:nvPicPr>
          <p:cNvPr id="5" name="Picture 4">
            <a:extLst>
              <a:ext uri="{FF2B5EF4-FFF2-40B4-BE49-F238E27FC236}">
                <a16:creationId xmlns:a16="http://schemas.microsoft.com/office/drawing/2014/main" xmlns="" id="{36C4676E-C196-4248-BA77-3D6BED7DCCB2}"/>
              </a:ext>
            </a:extLst>
          </p:cNvPr>
          <p:cNvPicPr>
            <a:picLocks noChangeAspect="1"/>
          </p:cNvPicPr>
          <p:nvPr/>
        </p:nvPicPr>
        <p:blipFill>
          <a:blip r:embed="rId2"/>
          <a:stretch>
            <a:fillRect/>
          </a:stretch>
        </p:blipFill>
        <p:spPr>
          <a:xfrm>
            <a:off x="7617333" y="641130"/>
            <a:ext cx="3065172" cy="1616299"/>
          </a:xfrm>
          <a:prstGeom prst="rect">
            <a:avLst/>
          </a:prstGeom>
        </p:spPr>
      </p:pic>
      <p:pic>
        <p:nvPicPr>
          <p:cNvPr id="7" name="Picture 6">
            <a:extLst>
              <a:ext uri="{FF2B5EF4-FFF2-40B4-BE49-F238E27FC236}">
                <a16:creationId xmlns:a16="http://schemas.microsoft.com/office/drawing/2014/main" xmlns="" id="{6865B4E9-05FC-42A7-8694-4228B8787277}"/>
              </a:ext>
            </a:extLst>
          </p:cNvPr>
          <p:cNvPicPr>
            <a:picLocks noChangeAspect="1"/>
          </p:cNvPicPr>
          <p:nvPr/>
        </p:nvPicPr>
        <p:blipFill>
          <a:blip r:embed="rId3"/>
          <a:stretch>
            <a:fillRect/>
          </a:stretch>
        </p:blipFill>
        <p:spPr>
          <a:xfrm>
            <a:off x="7617333" y="2941415"/>
            <a:ext cx="3065172" cy="1616299"/>
          </a:xfrm>
          <a:prstGeom prst="rect">
            <a:avLst/>
          </a:prstGeom>
        </p:spPr>
      </p:pic>
    </p:spTree>
    <p:extLst>
      <p:ext uri="{BB962C8B-B14F-4D97-AF65-F5344CB8AC3E}">
        <p14:creationId xmlns:p14="http://schemas.microsoft.com/office/powerpoint/2010/main" xmlns="" val="3860564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38BB9AE-C493-45DA-9BB5-3C726A03B3EB}"/>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sz="2600" b="1" u="sng" dirty="0">
                <a:solidFill>
                  <a:schemeClr val="accent1">
                    <a:lumMod val="40000"/>
                    <a:lumOff val="60000"/>
                  </a:schemeClr>
                </a:solidFill>
                <a:latin typeface="Giovanni-Book"/>
              </a:rPr>
              <a:t>Treatment modalities:</a:t>
            </a:r>
            <a:endParaRPr lang="en-IN" altLang="en-US" sz="2400" dirty="0">
              <a:latin typeface="Book Antiqua" panose="02040602050305030304" pitchFamily="18" charset="0"/>
            </a:endParaRPr>
          </a:p>
          <a:p>
            <a:pPr lvl="1">
              <a:buFont typeface="Wingdings" panose="05000000000000000000" pitchFamily="2" charset="2"/>
              <a:buChar char="v"/>
            </a:pPr>
            <a:r>
              <a:rPr lang="en-US" altLang="en-US" sz="2400" dirty="0">
                <a:latin typeface="Book Antiqua" panose="02040602050305030304" pitchFamily="18" charset="0"/>
              </a:rPr>
              <a:t>Bleaching</a:t>
            </a:r>
            <a:endParaRPr lang="en-IN" altLang="en-US" sz="2400" dirty="0">
              <a:latin typeface="Book Antiqua" panose="02040602050305030304" pitchFamily="18" charset="0"/>
            </a:endParaRPr>
          </a:p>
          <a:p>
            <a:pPr marL="0" indent="0">
              <a:buNone/>
            </a:pPr>
            <a:endParaRPr lang="en-IN" sz="2800" b="1" u="sng" dirty="0">
              <a:solidFill>
                <a:schemeClr val="accent1">
                  <a:lumMod val="40000"/>
                  <a:lumOff val="60000"/>
                </a:schemeClr>
              </a:solidFill>
              <a:latin typeface="Giovanni-Book"/>
            </a:endParaRPr>
          </a:p>
        </p:txBody>
      </p:sp>
      <p:pic>
        <p:nvPicPr>
          <p:cNvPr id="4" name="Picture 3">
            <a:extLst>
              <a:ext uri="{FF2B5EF4-FFF2-40B4-BE49-F238E27FC236}">
                <a16:creationId xmlns:a16="http://schemas.microsoft.com/office/drawing/2014/main" xmlns="" id="{7E598392-ABAA-4F93-A0F8-A2E544667ACD}"/>
              </a:ext>
            </a:extLst>
          </p:cNvPr>
          <p:cNvPicPr>
            <a:picLocks noChangeAspect="1"/>
          </p:cNvPicPr>
          <p:nvPr/>
        </p:nvPicPr>
        <p:blipFill>
          <a:blip r:embed="rId2"/>
          <a:stretch>
            <a:fillRect/>
          </a:stretch>
        </p:blipFill>
        <p:spPr>
          <a:xfrm>
            <a:off x="2824162" y="2024062"/>
            <a:ext cx="6543675" cy="2809875"/>
          </a:xfrm>
          <a:prstGeom prst="rect">
            <a:avLst/>
          </a:prstGeom>
        </p:spPr>
      </p:pic>
    </p:spTree>
    <p:extLst>
      <p:ext uri="{BB962C8B-B14F-4D97-AF65-F5344CB8AC3E}">
        <p14:creationId xmlns:p14="http://schemas.microsoft.com/office/powerpoint/2010/main" xmlns="" val="3622602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5618631-13E3-4855-AE03-64FECBB4CFA3}"/>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dirty="0"/>
              <a:t>In office non-vital bleaching – 35% Hydrogen peroxide</a:t>
            </a:r>
          </a:p>
          <a:p>
            <a:pPr marL="0" indent="0">
              <a:buNone/>
            </a:pPr>
            <a:r>
              <a:rPr lang="en-IN" dirty="0"/>
              <a:t>Walking bleaching technique – Sodium perborate</a:t>
            </a:r>
          </a:p>
          <a:p>
            <a:pPr marL="0" indent="0">
              <a:buNone/>
            </a:pPr>
            <a:endParaRPr lang="en-IN" dirty="0"/>
          </a:p>
          <a:p>
            <a:pPr marL="0" indent="0">
              <a:buNone/>
            </a:pPr>
            <a:endParaRPr lang="en-IN" dirty="0"/>
          </a:p>
          <a:p>
            <a:pPr marL="0" indent="0">
              <a:buNone/>
            </a:pPr>
            <a:endParaRPr lang="en-IN" dirty="0"/>
          </a:p>
          <a:p>
            <a:pPr marL="0" indent="0">
              <a:buNone/>
            </a:pPr>
            <a:endParaRPr lang="en-IN" dirty="0"/>
          </a:p>
        </p:txBody>
      </p:sp>
      <p:pic>
        <p:nvPicPr>
          <p:cNvPr id="5" name="Picture 4">
            <a:extLst>
              <a:ext uri="{FF2B5EF4-FFF2-40B4-BE49-F238E27FC236}">
                <a16:creationId xmlns:a16="http://schemas.microsoft.com/office/drawing/2014/main" xmlns="" id="{9F6D75C2-34F3-4FCA-95A0-C07B0831864E}"/>
              </a:ext>
            </a:extLst>
          </p:cNvPr>
          <p:cNvPicPr>
            <a:picLocks noChangeAspect="1"/>
          </p:cNvPicPr>
          <p:nvPr/>
        </p:nvPicPr>
        <p:blipFill>
          <a:blip r:embed="rId2"/>
          <a:stretch>
            <a:fillRect/>
          </a:stretch>
        </p:blipFill>
        <p:spPr>
          <a:xfrm>
            <a:off x="6560597" y="834501"/>
            <a:ext cx="5312839" cy="5868140"/>
          </a:xfrm>
          <a:prstGeom prst="rect">
            <a:avLst/>
          </a:prstGeom>
        </p:spPr>
      </p:pic>
      <p:sp>
        <p:nvSpPr>
          <p:cNvPr id="6" name="Rectangle 5">
            <a:extLst>
              <a:ext uri="{FF2B5EF4-FFF2-40B4-BE49-F238E27FC236}">
                <a16:creationId xmlns:a16="http://schemas.microsoft.com/office/drawing/2014/main" xmlns="" id="{614C0954-A0FA-4D6F-A052-DDE68F7ED802}"/>
              </a:ext>
            </a:extLst>
          </p:cNvPr>
          <p:cNvSpPr/>
          <p:nvPr/>
        </p:nvSpPr>
        <p:spPr>
          <a:xfrm>
            <a:off x="7812349" y="3429000"/>
            <a:ext cx="3666478" cy="337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rgbClr val="FF0000"/>
                </a:solidFill>
              </a:rPr>
              <a:t>Walking bleaching technique</a:t>
            </a:r>
          </a:p>
        </p:txBody>
      </p:sp>
    </p:spTree>
    <p:extLst>
      <p:ext uri="{BB962C8B-B14F-4D97-AF65-F5344CB8AC3E}">
        <p14:creationId xmlns:p14="http://schemas.microsoft.com/office/powerpoint/2010/main" xmlns="" val="3339028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F200250-A1FE-4414-95F0-14C9763B7902}"/>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IN" dirty="0"/>
              <a:t>In office vital bleaching – 30-35% hydrogen peroxide</a:t>
            </a:r>
          </a:p>
          <a:p>
            <a:pPr marL="0" indent="0">
              <a:buNone/>
            </a:pPr>
            <a:r>
              <a:rPr lang="en-IN" dirty="0"/>
              <a:t>At home bleaching – 10-15% Carbamide peroxide</a:t>
            </a:r>
          </a:p>
        </p:txBody>
      </p:sp>
      <p:pic>
        <p:nvPicPr>
          <p:cNvPr id="5" name="Picture 4">
            <a:extLst>
              <a:ext uri="{FF2B5EF4-FFF2-40B4-BE49-F238E27FC236}">
                <a16:creationId xmlns:a16="http://schemas.microsoft.com/office/drawing/2014/main" xmlns="" id="{9A2F1EA7-ECC6-4B38-9245-BE519F44D04F}"/>
              </a:ext>
            </a:extLst>
          </p:cNvPr>
          <p:cNvPicPr>
            <a:picLocks noChangeAspect="1"/>
          </p:cNvPicPr>
          <p:nvPr/>
        </p:nvPicPr>
        <p:blipFill>
          <a:blip r:embed="rId2"/>
          <a:stretch>
            <a:fillRect/>
          </a:stretch>
        </p:blipFill>
        <p:spPr>
          <a:xfrm>
            <a:off x="2947388" y="1464816"/>
            <a:ext cx="6836850" cy="5175681"/>
          </a:xfrm>
          <a:prstGeom prst="rect">
            <a:avLst/>
          </a:prstGeom>
        </p:spPr>
      </p:pic>
    </p:spTree>
    <p:extLst>
      <p:ext uri="{BB962C8B-B14F-4D97-AF65-F5344CB8AC3E}">
        <p14:creationId xmlns:p14="http://schemas.microsoft.com/office/powerpoint/2010/main" xmlns="" val="1163574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3D24256-3293-4AE2-B662-5E3E60391DBB}"/>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a:p>
            <a:pPr marL="0" indent="0">
              <a:buNone/>
            </a:pPr>
            <a:endParaRPr lang="en-US" altLang="en-US" sz="2000" dirty="0">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Non-carious tooth defects continue to be a matter of great concern. Multifactorial etiology has made recognition of casual factors in individual patients quite problematic and thereby the prevention and treatment of lesions has also remained haphazard. Adequate preventive and/or restorative measures need to be instituted to attain high levels of success.</a:t>
            </a:r>
            <a:endParaRPr lang="en-IN" altLang="en-US" sz="2400" dirty="0">
              <a:latin typeface="Book Antiqua" panose="02040602050305030304" pitchFamily="18" charset="0"/>
            </a:endParaRPr>
          </a:p>
          <a:p>
            <a:pPr>
              <a:lnSpc>
                <a:spcPct val="150000"/>
              </a:lnSpc>
              <a:buFontTx/>
              <a:buNone/>
            </a:pPr>
            <a:r>
              <a:rPr lang="en-US" altLang="en-US" sz="2400" dirty="0">
                <a:latin typeface="Book Antiqua" panose="02040602050305030304" pitchFamily="18" charset="0"/>
              </a:rPr>
              <a:t> </a:t>
            </a:r>
            <a:endParaRPr lang="en-IN" altLang="en-US" sz="2400" dirty="0">
              <a:latin typeface="Book Antiqua" panose="02040602050305030304" pitchFamily="18" charset="0"/>
            </a:endParaRPr>
          </a:p>
          <a:p>
            <a:pPr>
              <a:lnSpc>
                <a:spcPct val="150000"/>
              </a:lnSpc>
              <a:buFontTx/>
              <a:buNone/>
            </a:pPr>
            <a:r>
              <a:rPr lang="en-US" altLang="en-US" sz="2000" dirty="0">
                <a:latin typeface="Book Antiqua" panose="02040602050305030304" pitchFamily="18" charset="0"/>
              </a:rPr>
              <a:t> </a:t>
            </a:r>
            <a:endParaRPr lang="en-IN" altLang="en-US" sz="2000" dirty="0">
              <a:latin typeface="Book Antiqua" panose="02040602050305030304" pitchFamily="18" charset="0"/>
            </a:endParaRPr>
          </a:p>
          <a:p>
            <a:pPr marL="0" indent="0">
              <a:buNone/>
            </a:pPr>
            <a:endParaRPr lang="en-IN" dirty="0"/>
          </a:p>
        </p:txBody>
      </p:sp>
      <p:sp>
        <p:nvSpPr>
          <p:cNvPr id="4" name="Rectangle: Rounded Corners 3">
            <a:extLst>
              <a:ext uri="{FF2B5EF4-FFF2-40B4-BE49-F238E27FC236}">
                <a16:creationId xmlns:a16="http://schemas.microsoft.com/office/drawing/2014/main" xmlns="" id="{2FD79529-ABB2-43D3-95E7-FE99F92E03D8}"/>
              </a:ext>
            </a:extLst>
          </p:cNvPr>
          <p:cNvSpPr/>
          <p:nvPr/>
        </p:nvSpPr>
        <p:spPr>
          <a:xfrm>
            <a:off x="4962617" y="230819"/>
            <a:ext cx="2618913" cy="4793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b="1" dirty="0">
                <a:latin typeface="Comic Sans MS" panose="030F0702030302020204" pitchFamily="66" charset="0"/>
              </a:rPr>
              <a:t>CONCLUSION</a:t>
            </a:r>
          </a:p>
        </p:txBody>
      </p:sp>
    </p:spTree>
    <p:extLst>
      <p:ext uri="{BB962C8B-B14F-4D97-AF65-F5344CB8AC3E}">
        <p14:creationId xmlns:p14="http://schemas.microsoft.com/office/powerpoint/2010/main" xmlns="" val="330830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122E45-D4A5-43E6-8834-303C4F2BA930}"/>
              </a:ext>
            </a:extLst>
          </p:cNvPr>
          <p:cNvSpPr>
            <a:spLocks noGrp="1"/>
          </p:cNvSpPr>
          <p:nvPr>
            <p:ph idx="1"/>
          </p:nvPr>
        </p:nvSpPr>
        <p:spPr>
          <a:xfrm>
            <a:off x="0" y="0"/>
            <a:ext cx="12192000" cy="6858000"/>
          </a:xfrm>
        </p:spPr>
        <p:txBody>
          <a:bodyPr>
            <a:normAutofit/>
          </a:bodyPr>
          <a:lstStyle/>
          <a:p>
            <a:pPr marL="0" indent="0">
              <a:buNone/>
            </a:pPr>
            <a:endParaRPr lang="en-IN" dirty="0"/>
          </a:p>
          <a:p>
            <a:pPr marL="0" indent="0">
              <a:buNone/>
            </a:pPr>
            <a:r>
              <a:rPr lang="en-IN" sz="2400" b="1" u="sng" dirty="0">
                <a:solidFill>
                  <a:schemeClr val="accent1">
                    <a:lumMod val="40000"/>
                    <a:lumOff val="60000"/>
                  </a:schemeClr>
                </a:solidFill>
              </a:rPr>
              <a:t>Clinical features:</a:t>
            </a:r>
          </a:p>
          <a:p>
            <a:pPr marL="0" indent="0">
              <a:buNone/>
              <a:defRPr/>
            </a:pPr>
            <a:r>
              <a:rPr lang="en-US" sz="2400" b="1" dirty="0">
                <a:solidFill>
                  <a:schemeClr val="bg2">
                    <a:lumMod val="40000"/>
                    <a:lumOff val="60000"/>
                  </a:schemeClr>
                </a:solidFill>
                <a:latin typeface="Book Antiqua" pitchFamily="18" charset="0"/>
              </a:rPr>
              <a:t>Occlusal surface attrition</a:t>
            </a:r>
            <a:r>
              <a:rPr lang="en-US" sz="2400" dirty="0">
                <a:solidFill>
                  <a:schemeClr val="bg2">
                    <a:lumMod val="40000"/>
                    <a:lumOff val="60000"/>
                  </a:schemeClr>
                </a:solidFill>
                <a:latin typeface="Book Antiqua" pitchFamily="18" charset="0"/>
              </a:rPr>
              <a:t>:</a:t>
            </a:r>
            <a:endParaRPr lang="en-IN" sz="2400" dirty="0">
              <a:solidFill>
                <a:schemeClr val="bg2">
                  <a:lumMod val="40000"/>
                  <a:lumOff val="60000"/>
                </a:schemeClr>
              </a:solidFill>
              <a:latin typeface="Book Antiqua" pitchFamily="18" charset="0"/>
            </a:endParaRPr>
          </a:p>
          <a:p>
            <a:pPr>
              <a:buFont typeface="Wingdings" pitchFamily="2" charset="2"/>
              <a:buChar char="q"/>
              <a:defRPr/>
            </a:pPr>
            <a:r>
              <a:rPr lang="en-US" sz="2400" dirty="0">
                <a:latin typeface="Book Antiqua" pitchFamily="18" charset="0"/>
              </a:rPr>
              <a:t> Loss, flattening, faceting or reverse cusping of occluding elements </a:t>
            </a:r>
            <a:r>
              <a:rPr lang="en-US" sz="2400" dirty="0">
                <a:latin typeface="Book Antiqua" pitchFamily="18" charset="0"/>
                <a:sym typeface="Wingdings" pitchFamily="2" charset="2"/>
              </a:rPr>
              <a:t></a:t>
            </a:r>
            <a:r>
              <a:rPr lang="en-US" sz="2400" dirty="0">
                <a:latin typeface="Book Antiqua" pitchFamily="18" charset="0"/>
              </a:rPr>
              <a:t> loss of the vertical dimension of the tooth.</a:t>
            </a:r>
          </a:p>
          <a:p>
            <a:pPr marL="0" indent="0">
              <a:buNone/>
              <a:defRPr/>
            </a:pPr>
            <a:endParaRPr lang="en-IN" sz="2400"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dirty="0">
              <a:latin typeface="Book Antiqua" pitchFamily="18" charset="0"/>
            </a:endParaRPr>
          </a:p>
          <a:p>
            <a:pPr>
              <a:buFont typeface="Wingdings" pitchFamily="2" charset="2"/>
              <a:buChar char="q"/>
              <a:defRPr/>
            </a:pPr>
            <a:r>
              <a:rPr lang="en-US" sz="2400" dirty="0">
                <a:latin typeface="Book Antiqua" pitchFamily="18" charset="0"/>
              </a:rPr>
              <a:t>Severe, generalized and short period of time</a:t>
            </a:r>
            <a:r>
              <a:rPr lang="en-US" sz="2400" dirty="0">
                <a:latin typeface="Book Antiqua" pitchFamily="18" charset="0"/>
                <a:sym typeface="Wingdings" pitchFamily="2" charset="2"/>
              </a:rPr>
              <a:t></a:t>
            </a:r>
            <a:r>
              <a:rPr lang="en-US" sz="2400" dirty="0">
                <a:latin typeface="Book Antiqua" pitchFamily="18" charset="0"/>
              </a:rPr>
              <a:t> no chance for the alveolar bone to erupt occlusally to compensate for the occlusal tooth loss.</a:t>
            </a:r>
          </a:p>
          <a:p>
            <a:pPr>
              <a:buFont typeface="Wingdings" pitchFamily="2" charset="2"/>
              <a:buChar char="q"/>
              <a:defRPr/>
            </a:pPr>
            <a:r>
              <a:rPr lang="en-US" sz="2400" dirty="0">
                <a:latin typeface="Book Antiqua" pitchFamily="18" charset="0"/>
              </a:rPr>
              <a:t>Craze lines limited to enamel.</a:t>
            </a:r>
          </a:p>
          <a:p>
            <a:pPr marL="0" indent="0">
              <a:buNone/>
              <a:defRPr/>
            </a:pPr>
            <a:endParaRPr lang="en-IN" sz="2400" dirty="0">
              <a:latin typeface="Book Antiqua" pitchFamily="18" charset="0"/>
            </a:endParaRPr>
          </a:p>
          <a:p>
            <a:pPr marL="0" indent="0">
              <a:buNone/>
            </a:pPr>
            <a:endParaRPr lang="en-IN" b="1" u="sng" dirty="0">
              <a:solidFill>
                <a:schemeClr val="accent1">
                  <a:lumMod val="40000"/>
                  <a:lumOff val="60000"/>
                </a:schemeClr>
              </a:solidFill>
            </a:endParaRPr>
          </a:p>
          <a:p>
            <a:pPr marL="0" indent="0">
              <a:buNone/>
            </a:pPr>
            <a:endParaRPr lang="en-IN" dirty="0">
              <a:solidFill>
                <a:schemeClr val="accent1">
                  <a:lumMod val="40000"/>
                  <a:lumOff val="60000"/>
                </a:schemeClr>
              </a:solidFill>
            </a:endParaRPr>
          </a:p>
        </p:txBody>
      </p:sp>
      <p:pic>
        <p:nvPicPr>
          <p:cNvPr id="5" name="Picture 2">
            <a:extLst>
              <a:ext uri="{FF2B5EF4-FFF2-40B4-BE49-F238E27FC236}">
                <a16:creationId xmlns:a16="http://schemas.microsoft.com/office/drawing/2014/main" xmlns="" id="{70E589C0-CE3C-4B0C-8F2F-DB5CD6880AB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26276" y="2519039"/>
            <a:ext cx="3539416" cy="1819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13180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43425EB-BCD4-4EC4-9E4D-431B1D4FF05A}"/>
              </a:ext>
            </a:extLst>
          </p:cNvPr>
          <p:cNvSpPr>
            <a:spLocks noGrp="1"/>
          </p:cNvSpPr>
          <p:nvPr>
            <p:ph idx="1"/>
          </p:nvPr>
        </p:nvSpPr>
        <p:spPr>
          <a:xfrm>
            <a:off x="0" y="0"/>
            <a:ext cx="12192000" cy="6858000"/>
          </a:xfrm>
        </p:spPr>
        <p:txBody>
          <a:bodyPr>
            <a:normAutofit lnSpcReduction="10000"/>
          </a:bodyPr>
          <a:lstStyle/>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endParaRPr lang="en-US" dirty="0">
              <a:latin typeface="Book Antiqua" pitchFamily="18" charset="0"/>
            </a:endParaRPr>
          </a:p>
          <a:p>
            <a:pPr>
              <a:buFont typeface="Wingdings" pitchFamily="2" charset="2"/>
              <a:buChar char="q"/>
              <a:defRPr/>
            </a:pPr>
            <a:endParaRPr lang="en-US" sz="2000" dirty="0">
              <a:latin typeface="Book Antiqua" pitchFamily="18" charset="0"/>
            </a:endParaRPr>
          </a:p>
          <a:p>
            <a:pPr>
              <a:buFont typeface="Wingdings" pitchFamily="2" charset="2"/>
              <a:buChar char="q"/>
              <a:defRPr/>
            </a:pPr>
            <a:r>
              <a:rPr lang="en-US" sz="2400" dirty="0">
                <a:latin typeface="Book Antiqua" pitchFamily="18" charset="0"/>
              </a:rPr>
              <a:t>Long period of time, the alveolar bone grow occlusally, bringing the teeth to their original termination.</a:t>
            </a:r>
          </a:p>
          <a:p>
            <a:pPr>
              <a:buFont typeface="Wingdings" pitchFamily="2" charset="2"/>
              <a:buChar char="q"/>
              <a:defRPr/>
            </a:pPr>
            <a:endParaRPr lang="en-US" sz="2400" dirty="0">
              <a:latin typeface="Book Antiqua" pitchFamily="18" charset="0"/>
            </a:endParaRPr>
          </a:p>
          <a:p>
            <a:pPr>
              <a:buFont typeface="Wingdings" pitchFamily="2" charset="2"/>
              <a:buChar char="q"/>
              <a:defRPr/>
            </a:pPr>
            <a:r>
              <a:rPr lang="en-US" sz="2400" dirty="0">
                <a:latin typeface="Book Antiqua" pitchFamily="18" charset="0"/>
              </a:rPr>
              <a:t>Vertical dimension loss </a:t>
            </a:r>
            <a:r>
              <a:rPr lang="en-US" sz="2400" dirty="0">
                <a:latin typeface="Book Antiqua" pitchFamily="18" charset="0"/>
                <a:sym typeface="Wingdings" pitchFamily="2" charset="2"/>
              </a:rPr>
              <a:t></a:t>
            </a:r>
            <a:r>
              <a:rPr lang="en-US" sz="2400" dirty="0">
                <a:latin typeface="Book Antiqua" pitchFamily="18" charset="0"/>
              </a:rPr>
              <a:t>confined to the teeth, not imparted to the face.</a:t>
            </a:r>
          </a:p>
          <a:p>
            <a:pPr>
              <a:buFont typeface="Wingdings" pitchFamily="2" charset="2"/>
              <a:buChar char="q"/>
              <a:defRPr/>
            </a:pPr>
            <a:r>
              <a:rPr lang="en-US" sz="2400" dirty="0">
                <a:latin typeface="Book Antiqua" pitchFamily="18" charset="0"/>
              </a:rPr>
              <a:t>Underlying dentin susceptible to decay </a:t>
            </a:r>
          </a:p>
          <a:p>
            <a:pPr>
              <a:buFont typeface="Wingdings" pitchFamily="2" charset="2"/>
              <a:buChar char="q"/>
              <a:defRPr/>
            </a:pPr>
            <a:r>
              <a:rPr lang="en-US" sz="2400" dirty="0">
                <a:latin typeface="Book Antiqua" pitchFamily="18" charset="0"/>
              </a:rPr>
              <a:t>check biting (cotton roll cheeks) – sequelae of occlusal wear.</a:t>
            </a:r>
            <a:endParaRPr lang="en-IN" sz="2400" dirty="0">
              <a:latin typeface="Book Antiqua" pitchFamily="18" charset="0"/>
            </a:endParaRPr>
          </a:p>
          <a:p>
            <a:pPr>
              <a:buFontTx/>
              <a:buNone/>
              <a:defRPr/>
            </a:pPr>
            <a:r>
              <a:rPr lang="en-US" sz="2400" dirty="0">
                <a:latin typeface="Book Antiqua" pitchFamily="18" charset="0"/>
              </a:rPr>
              <a:t> </a:t>
            </a:r>
            <a:endParaRPr lang="en-IN" sz="2400" dirty="0">
              <a:latin typeface="Book Antiqua" pitchFamily="18" charset="0"/>
            </a:endParaRPr>
          </a:p>
        </p:txBody>
      </p:sp>
      <p:pic>
        <p:nvPicPr>
          <p:cNvPr id="5" name="Picture 4">
            <a:extLst>
              <a:ext uri="{FF2B5EF4-FFF2-40B4-BE49-F238E27FC236}">
                <a16:creationId xmlns:a16="http://schemas.microsoft.com/office/drawing/2014/main" xmlns="" id="{EA35E3DD-62FD-4740-BD7D-957F20CEB799}"/>
              </a:ext>
            </a:extLst>
          </p:cNvPr>
          <p:cNvPicPr>
            <a:picLocks noChangeAspect="1"/>
          </p:cNvPicPr>
          <p:nvPr/>
        </p:nvPicPr>
        <p:blipFill>
          <a:blip r:embed="rId2"/>
          <a:stretch>
            <a:fillRect/>
          </a:stretch>
        </p:blipFill>
        <p:spPr>
          <a:xfrm>
            <a:off x="3950125" y="723624"/>
            <a:ext cx="4291750" cy="2854077"/>
          </a:xfrm>
          <a:prstGeom prst="rect">
            <a:avLst/>
          </a:prstGeom>
        </p:spPr>
      </p:pic>
    </p:spTree>
    <p:extLst>
      <p:ext uri="{BB962C8B-B14F-4D97-AF65-F5344CB8AC3E}">
        <p14:creationId xmlns:p14="http://schemas.microsoft.com/office/powerpoint/2010/main" xmlns="" val="314050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6F0BF34-00A1-4603-976F-44761067C8E8}"/>
              </a:ext>
            </a:extLst>
          </p:cNvPr>
          <p:cNvSpPr>
            <a:spLocks noGrp="1"/>
          </p:cNvSpPr>
          <p:nvPr>
            <p:ph idx="1"/>
          </p:nvPr>
        </p:nvSpPr>
        <p:spPr>
          <a:xfrm>
            <a:off x="0" y="-71021"/>
            <a:ext cx="12192000" cy="6858000"/>
          </a:xfrm>
        </p:spPr>
        <p:txBody>
          <a:bodyPr/>
          <a:lstStyle/>
          <a:p>
            <a:pPr marL="0" indent="0">
              <a:buNone/>
            </a:pPr>
            <a:endParaRPr lang="en-IN" dirty="0"/>
          </a:p>
          <a:p>
            <a:pPr marL="0" indent="0">
              <a:lnSpc>
                <a:spcPct val="150000"/>
              </a:lnSpc>
              <a:buNone/>
            </a:pPr>
            <a:r>
              <a:rPr lang="en-US" altLang="en-US" sz="2400" b="1" dirty="0">
                <a:solidFill>
                  <a:schemeClr val="bg2">
                    <a:lumMod val="40000"/>
                    <a:lumOff val="60000"/>
                  </a:schemeClr>
                </a:solidFill>
                <a:latin typeface="Book Antiqua" panose="02040602050305030304" pitchFamily="18" charset="0"/>
              </a:rPr>
              <a:t>Proximal surface attrition</a:t>
            </a:r>
            <a:r>
              <a:rPr lang="en-US" altLang="en-US" sz="2400" dirty="0">
                <a:solidFill>
                  <a:schemeClr val="bg2">
                    <a:lumMod val="40000"/>
                    <a:lumOff val="60000"/>
                  </a:schemeClr>
                </a:solidFill>
                <a:latin typeface="Book Antiqua" panose="02040602050305030304" pitchFamily="18" charset="0"/>
              </a:rPr>
              <a:t>:</a:t>
            </a:r>
            <a:endParaRPr lang="en-IN" altLang="en-US" sz="2400" dirty="0">
              <a:solidFill>
                <a:schemeClr val="bg2">
                  <a:lumMod val="40000"/>
                  <a:lumOff val="60000"/>
                </a:schemeClr>
              </a:solidFill>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Surface tooth structure loss , flattening, widening of proximal areas.</a:t>
            </a:r>
            <a:endParaRPr lang="en-IN" altLang="en-US" sz="2400" dirty="0">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Reduced </a:t>
            </a:r>
            <a:r>
              <a:rPr lang="en-US" altLang="en-US" sz="2400" dirty="0" err="1">
                <a:latin typeface="Book Antiqua" panose="02040602050305030304" pitchFamily="18" charset="0"/>
              </a:rPr>
              <a:t>Mesio</a:t>
            </a:r>
            <a:r>
              <a:rPr lang="en-US" altLang="en-US" sz="2400" dirty="0">
                <a:latin typeface="Book Antiqua" panose="02040602050305030304" pitchFamily="18" charset="0"/>
              </a:rPr>
              <a:t>-distal dimensions of teeth </a:t>
            </a:r>
            <a:r>
              <a:rPr lang="en-US" altLang="en-US" sz="2400" dirty="0">
                <a:latin typeface="Book Antiqua" panose="02040602050305030304" pitchFamily="18" charset="0"/>
                <a:sym typeface="Wingdings" panose="05000000000000000000" pitchFamily="2" charset="2"/>
              </a:rPr>
              <a:t> drifting, </a:t>
            </a:r>
            <a:r>
              <a:rPr lang="en-US" altLang="en-US" sz="2400" dirty="0">
                <a:latin typeface="Book Antiqua" panose="02040602050305030304" pitchFamily="18" charset="0"/>
              </a:rPr>
              <a:t>overall reduction of the arch length.</a:t>
            </a:r>
            <a:endParaRPr lang="en-IN" altLang="en-US" sz="2400" dirty="0">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Reduced  interproximal space </a:t>
            </a:r>
            <a:r>
              <a:rPr lang="en-US" altLang="en-US" sz="2400" dirty="0">
                <a:latin typeface="Book Antiqua" panose="02040602050305030304" pitchFamily="18" charset="0"/>
                <a:sym typeface="Wingdings" panose="05000000000000000000" pitchFamily="2" charset="2"/>
              </a:rPr>
              <a:t></a:t>
            </a:r>
            <a:r>
              <a:rPr lang="en-US" altLang="en-US" sz="2400" dirty="0">
                <a:latin typeface="Book Antiqua" panose="02040602050305030304" pitchFamily="18" charset="0"/>
              </a:rPr>
              <a:t> physiology of dental papilla</a:t>
            </a:r>
            <a:r>
              <a:rPr lang="en-US" altLang="en-US" sz="2400" dirty="0">
                <a:latin typeface="Book Antiqua" panose="02040602050305030304" pitchFamily="18" charset="0"/>
                <a:sym typeface="Wingdings" panose="05000000000000000000" pitchFamily="2" charset="2"/>
              </a:rPr>
              <a:t></a:t>
            </a:r>
            <a:r>
              <a:rPr lang="en-US" altLang="en-US" sz="2400" dirty="0">
                <a:latin typeface="Book Antiqua" panose="02040602050305030304" pitchFamily="18" charset="0"/>
              </a:rPr>
              <a:t> periodontitis.</a:t>
            </a:r>
          </a:p>
          <a:p>
            <a:pPr marL="0" indent="0">
              <a:lnSpc>
                <a:spcPct val="150000"/>
              </a:lnSpc>
              <a:buNone/>
            </a:pPr>
            <a:endParaRPr lang="en-US" altLang="en-US" sz="2400" dirty="0">
              <a:latin typeface="Book Antiqua" panose="02040602050305030304" pitchFamily="18" charset="0"/>
            </a:endParaRPr>
          </a:p>
          <a:p>
            <a:pPr marL="0" indent="0">
              <a:buNone/>
            </a:pPr>
            <a:endParaRPr lang="en-IN" altLang="en-US" sz="2000" dirty="0">
              <a:latin typeface="Book Antiqua" panose="02040602050305030304" pitchFamily="18" charset="0"/>
            </a:endParaRPr>
          </a:p>
          <a:p>
            <a:pPr marL="0" indent="0">
              <a:buNone/>
            </a:pPr>
            <a:endParaRPr lang="en-IN" altLang="en-US" sz="2000" dirty="0">
              <a:latin typeface="Book Antiqua" panose="02040602050305030304" pitchFamily="18" charset="0"/>
            </a:endParaRPr>
          </a:p>
          <a:p>
            <a:pPr marL="0" indent="0">
              <a:buNone/>
            </a:pPr>
            <a:endParaRPr lang="en-IN" dirty="0"/>
          </a:p>
        </p:txBody>
      </p:sp>
      <p:pic>
        <p:nvPicPr>
          <p:cNvPr id="1026" name="Picture 2" descr="ATTRITION">
            <a:extLst>
              <a:ext uri="{FF2B5EF4-FFF2-40B4-BE49-F238E27FC236}">
                <a16:creationId xmlns:a16="http://schemas.microsoft.com/office/drawing/2014/main" xmlns="" id="{CD883978-E49E-42E1-8C80-89725407601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90900" y="3784615"/>
            <a:ext cx="5410200" cy="2466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056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2AE0C2F-BB10-4700-9F97-28D1BC7C98BF}"/>
              </a:ext>
            </a:extLst>
          </p:cNvPr>
          <p:cNvSpPr>
            <a:spLocks noGrp="1"/>
          </p:cNvSpPr>
          <p:nvPr>
            <p:ph idx="1"/>
          </p:nvPr>
        </p:nvSpPr>
        <p:spPr>
          <a:xfrm>
            <a:off x="0" y="0"/>
            <a:ext cx="12192000" cy="6858000"/>
          </a:xfrm>
        </p:spPr>
        <p:txBody>
          <a:bodyPr/>
          <a:lstStyle/>
          <a:p>
            <a:pPr marL="0" indent="0">
              <a:buNone/>
            </a:pPr>
            <a:endParaRPr lang="en-IN" dirty="0"/>
          </a:p>
          <a:p>
            <a:pPr marL="0" indent="0">
              <a:buNone/>
            </a:pPr>
            <a:endParaRPr lang="en-IN" dirty="0"/>
          </a:p>
        </p:txBody>
      </p:sp>
      <p:sp>
        <p:nvSpPr>
          <p:cNvPr id="5" name="TextBox 4">
            <a:extLst>
              <a:ext uri="{FF2B5EF4-FFF2-40B4-BE49-F238E27FC236}">
                <a16:creationId xmlns:a16="http://schemas.microsoft.com/office/drawing/2014/main" xmlns="" id="{6207E8DE-A054-4FB5-A2A1-C3B31D7E331B}"/>
              </a:ext>
            </a:extLst>
          </p:cNvPr>
          <p:cNvSpPr txBox="1"/>
          <p:nvPr/>
        </p:nvSpPr>
        <p:spPr>
          <a:xfrm>
            <a:off x="570389" y="1153176"/>
            <a:ext cx="11334566" cy="4100353"/>
          </a:xfrm>
          <a:prstGeom prst="rect">
            <a:avLst/>
          </a:prstGeom>
          <a:noFill/>
        </p:spPr>
        <p:txBody>
          <a:bodyPr wrap="square">
            <a:spAutoFit/>
          </a:bodyPr>
          <a:lstStyle/>
          <a:p>
            <a:pPr marL="0" indent="0">
              <a:buNone/>
            </a:pPr>
            <a:r>
              <a:rPr lang="en-US" altLang="en-US" sz="2400" b="1" u="sng" dirty="0">
                <a:solidFill>
                  <a:schemeClr val="accent1">
                    <a:lumMod val="40000"/>
                    <a:lumOff val="60000"/>
                  </a:schemeClr>
                </a:solidFill>
                <a:latin typeface="Book Antiqua" panose="02040602050305030304" pitchFamily="18" charset="0"/>
              </a:rPr>
              <a:t>Symptoms:</a:t>
            </a:r>
          </a:p>
          <a:p>
            <a:pPr marL="0" indent="0">
              <a:buNone/>
            </a:pPr>
            <a:endParaRPr lang="en-US" altLang="en-US" sz="2400" b="1" u="sng" dirty="0">
              <a:solidFill>
                <a:schemeClr val="accent1">
                  <a:lumMod val="40000"/>
                  <a:lumOff val="60000"/>
                </a:schemeClr>
              </a:solidFill>
              <a:latin typeface="Book Antiqua" panose="02040602050305030304" pitchFamily="18" charset="0"/>
            </a:endParaRPr>
          </a:p>
          <a:p>
            <a:pPr marL="0" indent="0">
              <a:lnSpc>
                <a:spcPct val="150000"/>
              </a:lnSpc>
              <a:buNone/>
            </a:pPr>
            <a:r>
              <a:rPr lang="en-US" altLang="en-US" sz="2400" dirty="0">
                <a:latin typeface="Book Antiqua" panose="02040602050305030304" pitchFamily="18" charset="0"/>
              </a:rPr>
              <a:t>Tooth hypersensitivity due to</a:t>
            </a:r>
          </a:p>
          <a:p>
            <a:pPr marL="0" indent="0">
              <a:lnSpc>
                <a:spcPct val="150000"/>
              </a:lnSpc>
              <a:buNone/>
            </a:pPr>
            <a:r>
              <a:rPr lang="en-US" altLang="en-US" sz="2400" dirty="0">
                <a:latin typeface="Book Antiqua" panose="02040602050305030304" pitchFamily="18" charset="0"/>
              </a:rPr>
              <a:t>                   Dentin exposure</a:t>
            </a:r>
          </a:p>
          <a:p>
            <a:pPr marL="0" indent="0">
              <a:lnSpc>
                <a:spcPct val="150000"/>
              </a:lnSpc>
              <a:buNone/>
            </a:pPr>
            <a:r>
              <a:rPr lang="en-US" altLang="en-US" sz="2400" dirty="0">
                <a:latin typeface="Book Antiqua" panose="02040602050305030304" pitchFamily="18" charset="0"/>
              </a:rPr>
              <a:t>                   Microcracks </a:t>
            </a:r>
          </a:p>
          <a:p>
            <a:pPr marL="0" indent="0">
              <a:lnSpc>
                <a:spcPct val="150000"/>
              </a:lnSpc>
              <a:buNone/>
            </a:pPr>
            <a:r>
              <a:rPr lang="en-US" altLang="en-US" sz="2400" dirty="0">
                <a:latin typeface="Book Antiqua" panose="02040602050305030304" pitchFamily="18" charset="0"/>
              </a:rPr>
              <a:t>                   Stagnation of irritant substances</a:t>
            </a:r>
          </a:p>
          <a:p>
            <a:pPr marL="0" indent="0">
              <a:lnSpc>
                <a:spcPct val="150000"/>
              </a:lnSpc>
              <a:buNone/>
            </a:pPr>
            <a:r>
              <a:rPr lang="en-US" altLang="en-US" sz="2400" dirty="0">
                <a:latin typeface="Book Antiqua" panose="02040602050305030304" pitchFamily="18" charset="0"/>
              </a:rPr>
              <a:t>                   Pulpal and apical strangulation due to excessive non-physiologic forces</a:t>
            </a:r>
          </a:p>
          <a:p>
            <a:pPr marL="0" indent="0">
              <a:lnSpc>
                <a:spcPct val="150000"/>
              </a:lnSpc>
              <a:buNone/>
            </a:pPr>
            <a:r>
              <a:rPr lang="en-US" altLang="en-US" sz="2400" dirty="0">
                <a:latin typeface="Book Antiqua" panose="02040602050305030304" pitchFamily="18" charset="0"/>
              </a:rPr>
              <a:t>                   Tearing of periodontal ligament</a:t>
            </a:r>
          </a:p>
        </p:txBody>
      </p:sp>
    </p:spTree>
    <p:extLst>
      <p:ext uri="{BB962C8B-B14F-4D97-AF65-F5344CB8AC3E}">
        <p14:creationId xmlns:p14="http://schemas.microsoft.com/office/powerpoint/2010/main" xmlns="" val="2885023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F60010F-0471-4D1A-A2DE-0FB5187695AE}"/>
              </a:ext>
            </a:extLst>
          </p:cNvPr>
          <p:cNvSpPr>
            <a:spLocks noGrp="1"/>
          </p:cNvSpPr>
          <p:nvPr>
            <p:ph idx="1"/>
          </p:nvPr>
        </p:nvSpPr>
        <p:spPr>
          <a:xfrm>
            <a:off x="0" y="0"/>
            <a:ext cx="12192000" cy="6858000"/>
          </a:xfrm>
        </p:spPr>
        <p:txBody>
          <a:bodyPr/>
          <a:lstStyle/>
          <a:p>
            <a:pPr marL="0" indent="0">
              <a:buNone/>
            </a:pPr>
            <a:endParaRPr lang="en-IN" dirty="0"/>
          </a:p>
          <a:p>
            <a:pPr marL="0" indent="0">
              <a:buNone/>
            </a:pPr>
            <a:r>
              <a:rPr lang="en-US" altLang="en-US" sz="2400" b="1" u="sng" dirty="0">
                <a:solidFill>
                  <a:schemeClr val="accent1">
                    <a:lumMod val="40000"/>
                    <a:lumOff val="60000"/>
                  </a:schemeClr>
                </a:solidFill>
                <a:latin typeface="Giovanni-Book"/>
              </a:rPr>
              <a:t>Treatment modalities for attrition:</a:t>
            </a:r>
            <a:endParaRPr lang="en-IN" altLang="en-US" sz="2400" b="1" u="sng" dirty="0">
              <a:solidFill>
                <a:schemeClr val="accent1">
                  <a:lumMod val="40000"/>
                  <a:lumOff val="60000"/>
                </a:schemeClr>
              </a:solidFill>
              <a:latin typeface="Giovanni-Book"/>
            </a:endParaRPr>
          </a:p>
          <a:p>
            <a:r>
              <a:rPr lang="en-US" altLang="en-US" sz="2000" dirty="0" err="1">
                <a:latin typeface="Book Antiqua" panose="02040602050305030304" pitchFamily="18" charset="0"/>
              </a:rPr>
              <a:t>Pulpally</a:t>
            </a:r>
            <a:r>
              <a:rPr lang="en-US" altLang="en-US" sz="2000" dirty="0">
                <a:latin typeface="Book Antiqua" panose="02040602050305030304" pitchFamily="18" charset="0"/>
              </a:rPr>
              <a:t> involved teeth </a:t>
            </a:r>
            <a:r>
              <a:rPr lang="en-US" altLang="en-US" sz="2000" dirty="0">
                <a:latin typeface="Book Antiqua" panose="02040602050305030304" pitchFamily="18" charset="0"/>
                <a:sym typeface="Wingdings" panose="05000000000000000000" pitchFamily="2" charset="2"/>
              </a:rPr>
              <a:t></a:t>
            </a:r>
            <a:r>
              <a:rPr lang="en-US" altLang="en-US" sz="2000" dirty="0">
                <a:latin typeface="Book Antiqua" panose="02040602050305030304" pitchFamily="18" charset="0"/>
              </a:rPr>
              <a:t>endodontic therapy or extracted.</a:t>
            </a:r>
          </a:p>
          <a:p>
            <a:endParaRPr lang="en-IN" altLang="en-US" sz="2000" dirty="0">
              <a:latin typeface="Book Antiqua" panose="02040602050305030304" pitchFamily="18" charset="0"/>
            </a:endParaRPr>
          </a:p>
          <a:p>
            <a:r>
              <a:rPr lang="en-US" altLang="en-US" sz="2000" dirty="0" err="1">
                <a:latin typeface="Book Antiqua" panose="02040602050305030304" pitchFamily="18" charset="0"/>
              </a:rPr>
              <a:t>Disoccluding</a:t>
            </a:r>
            <a:r>
              <a:rPr lang="en-US" altLang="en-US" sz="2000" dirty="0">
                <a:latin typeface="Book Antiqua" panose="02040602050305030304" pitchFamily="18" charset="0"/>
              </a:rPr>
              <a:t> devices like </a:t>
            </a:r>
            <a:r>
              <a:rPr lang="en-US" altLang="en-US" sz="2000" dirty="0" err="1">
                <a:latin typeface="Book Antiqua" panose="02040602050305030304" pitchFamily="18" charset="0"/>
              </a:rPr>
              <a:t>biteplanes</a:t>
            </a:r>
            <a:r>
              <a:rPr lang="en-US" altLang="en-US" sz="2000" dirty="0">
                <a:latin typeface="Book Antiqua" panose="02040602050305030304" pitchFamily="18" charset="0"/>
              </a:rPr>
              <a:t> and occlusal splints </a:t>
            </a:r>
            <a:r>
              <a:rPr lang="en-US" altLang="en-US" sz="2000" dirty="0">
                <a:latin typeface="Book Antiqua" panose="02040602050305030304" pitchFamily="18" charset="0"/>
                <a:sym typeface="Wingdings" panose="05000000000000000000" pitchFamily="2" charset="2"/>
              </a:rPr>
              <a:t> control parafunctional habits.</a:t>
            </a:r>
          </a:p>
          <a:p>
            <a:endParaRPr lang="en-US" altLang="en-US" dirty="0">
              <a:latin typeface="Book Antiqua" panose="02040602050305030304" pitchFamily="18" charset="0"/>
              <a:sym typeface="Wingdings" panose="05000000000000000000" pitchFamily="2" charset="2"/>
            </a:endParaRPr>
          </a:p>
          <a:p>
            <a:r>
              <a:rPr lang="en-US" altLang="en-US" sz="2000" dirty="0">
                <a:latin typeface="Book Antiqua" panose="02040602050305030304" pitchFamily="18" charset="0"/>
                <a:sym typeface="Wingdings" panose="05000000000000000000" pitchFamily="2" charset="2"/>
              </a:rPr>
              <a:t>Selective grinding- smoothening of periphery of occlusal tables.</a:t>
            </a:r>
          </a:p>
          <a:p>
            <a:endParaRPr lang="en-US" altLang="en-US" dirty="0">
              <a:latin typeface="Book Antiqua" panose="02040602050305030304" pitchFamily="18" charset="0"/>
              <a:sym typeface="Wingdings" panose="05000000000000000000" pitchFamily="2" charset="2"/>
            </a:endParaRPr>
          </a:p>
          <a:p>
            <a:r>
              <a:rPr lang="en-US" altLang="en-US" sz="2000" dirty="0">
                <a:latin typeface="Book Antiqua" panose="02040602050305030304" pitchFamily="18" charset="0"/>
                <a:sym typeface="Wingdings" panose="05000000000000000000" pitchFamily="2" charset="2"/>
              </a:rPr>
              <a:t>Protection of exposed sensitive dentin – fluoride solution.</a:t>
            </a:r>
            <a:endParaRPr lang="en-US" altLang="en-US" sz="2000" dirty="0">
              <a:latin typeface="Book Antiqua" panose="02040602050305030304" pitchFamily="18" charset="0"/>
            </a:endParaRPr>
          </a:p>
          <a:p>
            <a:endParaRPr lang="en-IN" altLang="en-US" sz="2000" dirty="0">
              <a:latin typeface="Book Antiqua" panose="02040602050305030304" pitchFamily="18" charset="0"/>
            </a:endParaRPr>
          </a:p>
          <a:p>
            <a:r>
              <a:rPr lang="en-US" altLang="en-US" sz="2000" dirty="0">
                <a:latin typeface="Book Antiqua" panose="02040602050305030304" pitchFamily="18" charset="0"/>
              </a:rPr>
              <a:t>Myo-functional, TMJ disorders </a:t>
            </a:r>
            <a:r>
              <a:rPr lang="en-US" altLang="en-US" sz="2000" dirty="0">
                <a:latin typeface="Book Antiqua" panose="02040602050305030304" pitchFamily="18" charset="0"/>
                <a:sym typeface="Wingdings" panose="05000000000000000000" pitchFamily="2" charset="2"/>
              </a:rPr>
              <a:t></a:t>
            </a:r>
            <a:r>
              <a:rPr lang="en-US" altLang="en-US" sz="2000" dirty="0">
                <a:latin typeface="Book Antiqua" panose="02040602050305030304" pitchFamily="18" charset="0"/>
              </a:rPr>
              <a:t>diagnosed and resolved.</a:t>
            </a:r>
          </a:p>
          <a:p>
            <a:endParaRPr lang="en-US" altLang="en-US" dirty="0">
              <a:solidFill>
                <a:srgbClr val="FFFF00"/>
              </a:solidFill>
              <a:latin typeface="Book Antiqua" panose="02040602050305030304" pitchFamily="18" charset="0"/>
            </a:endParaRPr>
          </a:p>
          <a:p>
            <a:r>
              <a:rPr lang="en-US" altLang="en-US" sz="2000" dirty="0">
                <a:latin typeface="Book Antiqua" panose="02040602050305030304" pitchFamily="18" charset="0"/>
              </a:rPr>
              <a:t>Carious lesion – small- amalgam/direct gold  or cast alloy.</a:t>
            </a:r>
            <a:endParaRPr lang="en-IN" altLang="en-US" sz="2000" dirty="0">
              <a:latin typeface="Book Antiqua" panose="02040602050305030304" pitchFamily="18" charset="0"/>
            </a:endParaRPr>
          </a:p>
          <a:p>
            <a:endParaRPr lang="en-IN" altLang="en-US" sz="2000" dirty="0">
              <a:solidFill>
                <a:srgbClr val="FFFF00"/>
              </a:solidFill>
              <a:latin typeface="Book Antiqua" panose="02040602050305030304" pitchFamily="18" charset="0"/>
            </a:endParaRPr>
          </a:p>
          <a:p>
            <a:pPr marL="0" indent="0">
              <a:buNone/>
            </a:pPr>
            <a:endParaRPr lang="en-IN" dirty="0"/>
          </a:p>
        </p:txBody>
      </p:sp>
    </p:spTree>
    <p:extLst>
      <p:ext uri="{BB962C8B-B14F-4D97-AF65-F5344CB8AC3E}">
        <p14:creationId xmlns:p14="http://schemas.microsoft.com/office/powerpoint/2010/main" xmlns="" val="3016054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1077</TotalTime>
  <Words>1709</Words>
  <Application>Microsoft Office PowerPoint</Application>
  <PresentationFormat>Custom</PresentationFormat>
  <Paragraphs>368</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NON-CARIOUS LESIONS</dc:title>
  <dc:creator>HP</dc:creator>
  <cp:lastModifiedBy>Anitha Medam</cp:lastModifiedBy>
  <cp:revision>169</cp:revision>
  <dcterms:created xsi:type="dcterms:W3CDTF">2020-11-04T18:30:54Z</dcterms:created>
  <dcterms:modified xsi:type="dcterms:W3CDTF">2022-04-08T05:52:31Z</dcterms:modified>
</cp:coreProperties>
</file>